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6" r:id="rId6"/>
    <p:sldId id="302" r:id="rId7"/>
    <p:sldId id="297" r:id="rId8"/>
    <p:sldId id="304" r:id="rId9"/>
    <p:sldId id="306" r:id="rId10"/>
    <p:sldId id="305" r:id="rId11"/>
    <p:sldId id="315" r:id="rId12"/>
    <p:sldId id="312" r:id="rId13"/>
    <p:sldId id="309" r:id="rId14"/>
    <p:sldId id="313" r:id="rId15"/>
    <p:sldId id="314" r:id="rId16"/>
    <p:sldId id="310" r:id="rId17"/>
    <p:sldId id="303" r:id="rId18"/>
    <p:sldId id="298" r:id="rId19"/>
    <p:sldId id="316"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5A"/>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9F9BD-8005-42FE-95D2-8FF3CBBA4391}" v="113" dt="2024-11-01T12:29:39.79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108" d="100"/>
          <a:sy n="108" d="100"/>
        </p:scale>
        <p:origin x="996"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11/2/2024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‹nr.›</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11/2/2024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‹nr.›</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8C8D-B840-625D-1CF8-9494827895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1F533-7188-CA5B-C642-8E07D4AB7C2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2B7F292-6B46-77CF-F3F9-6AF5C2F34C2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91C8A07-18AF-63E0-41FD-F68020CE9C3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871004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33CA0-49FF-CD75-4EF8-2F36CD5ED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3D8BC-02DF-11D8-30A0-74992AC2394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2066986-43F7-7056-374A-3BBF433D669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AA1AC4D-CDE2-164E-7A59-0B35A16DFD2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83694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7CE89-97B3-3E20-7635-B71A7D2BC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DC2C1-9569-432A-8C1D-28C41A721C6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EFFF8F5C-3CEA-A66C-FC15-DE00093378E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F535346-0795-7093-A99B-149698D8860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1973161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8A8C9-8C6E-FBE4-DBC3-ADEE69D6D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E6C11-4F40-A1EF-11F2-77FAD82399B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7D678EF-9A23-E045-DA5D-85793C4C2DE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E82D004-865D-8A62-4EA4-B36FCA52F2D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733087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48461-08C4-72C7-60E6-EE8B4F2F2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4E120-33E5-C6F7-D4CE-4A0D8F35E50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F137D79-6176-5654-7AD2-F48BA14C026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A478A01-74EA-7EA2-367E-9F563E9A72B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152087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FF2BC-B2B2-03E3-5A31-F9A1D9266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CF30F2-502B-1D75-3E3B-AEEF29E1C88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827165C-5242-0DA7-D171-E7976054148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618DD0E-4165-F72B-8AA5-9B3D652F3C8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681759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DB7C4-6F09-17BB-13E7-B662E36D8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B68AB-AD05-3B6E-945D-AF812BF379A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09A699E-2665-EA71-FC41-25E6733D5FD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ECE2CC0-1635-40EB-7222-85B4B7230273}"/>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36543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031A4-151D-01DE-8588-00B8BD0B4B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70F50-BC6E-7621-71FF-FB7E45D2E770}"/>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B96B8B6-32C7-A55F-0A5F-31A94E11D6B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C9DDF3A-9B5E-1DC6-4790-71633E45F819}"/>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09093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DCFBF-2724-15BE-BF70-FA2CC786D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A857B8-6A5B-4C58-982B-4CB6E3236D5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98E942A-DA29-7375-AE48-370472EB2BC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36B4F7D-DB19-4B91-5E3D-9BE3DB7C52E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283019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3910F-18AD-A06D-E8DA-55C3EDB24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76F57-D8EB-E189-44D9-AB6596A253C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E271484-3FA7-80D6-07F9-42B790B8216E}"/>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0EBD45C-6345-00CF-5A55-3D6042F471A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401194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FF55C-A9E9-D4DB-E7A2-20E4CF462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82AF0-51D5-4997-AE4E-921F2F5B897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9DE693E-42C3-24A2-C97F-E1A2DB76B975}"/>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D7F3C8EE-69A6-5276-B4B6-BA1273C79B5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401517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F7515-DC9E-3D28-57B8-6388B695A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47BBE-13F1-D237-9B28-5151C0570DE8}"/>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C75783F-4FE7-491B-EB21-E9AA4C24844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DC65B63-C73D-2350-4F43-4113303A63E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6223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D1860-08D7-2622-CA44-A45927E87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A5D06-8FF9-2BBB-8FD0-86028CD456C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B8EBE99-19BE-E4BE-6094-A573D3A6A228}"/>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0909778-7333-97EE-6E6C-4166EBA5A1D0}"/>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153790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AB18B-55F2-5A22-E8E5-AD2681CB6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42A71-E654-3677-9CE9-298CE6900BF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72EC371-1CD6-C08D-25B3-3DAE9B26E33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E7E89F2-F607-AEFA-1835-B5AB80EBB6E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295638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GB"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GB"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GB"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GB"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GB"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GB"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GB"/>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GB"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GB"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GB"/>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GB"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GB"/>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GB"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GB"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GB"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GB"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GB"/>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GB"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GB"/>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GB"/>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GB"/>
              <a:t>Click to edit Master title style</a:t>
            </a:r>
            <a:endParaRPr lang="en-US"/>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GB"/>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GB"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GB"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GB"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GB"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‹nr.›</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GB"/>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GB"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GB"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GB"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GB"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GB"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GB"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GB"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GB"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‹nr.›</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‹nr.›</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GB" noProof="0"/>
              <a:t>Click to edit Master title style</a:t>
            </a:r>
            <a:endParaRPr lang="en-US" noProof="0"/>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00340" y="1297568"/>
            <a:ext cx="5257793" cy="2057441"/>
          </a:xfrm>
        </p:spPr>
        <p:txBody>
          <a:bodyPr/>
          <a:lstStyle/>
          <a:p>
            <a:pPr algn="l">
              <a:lnSpc>
                <a:spcPct val="100000"/>
              </a:lnSpc>
            </a:pPr>
            <a:r>
              <a:rPr lang="en-NL" sz="5600" dirty="0"/>
              <a:t>Cyber Security</a:t>
            </a:r>
            <a:endParaRPr lang="en-US" sz="5600" b="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a:t>
            </a:r>
            <a:r>
              <a:rPr lang="en-NL" dirty="0"/>
              <a:t>Coder Shiyar</a:t>
            </a:r>
            <a:endParaRPr lang="en-US" dirty="0"/>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6522" r="6522"/>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Title 6">
            <a:extLst>
              <a:ext uri="{FF2B5EF4-FFF2-40B4-BE49-F238E27FC236}">
                <a16:creationId xmlns:a16="http://schemas.microsoft.com/office/drawing/2014/main" id="{C0F1E7AC-076E-AC7B-640D-89EFDDC02F2A}"/>
              </a:ext>
            </a:extLst>
          </p:cNvPr>
          <p:cNvSpPr txBox="1">
            <a:spLocks/>
          </p:cNvSpPr>
          <p:nvPr/>
        </p:nvSpPr>
        <p:spPr>
          <a:xfrm>
            <a:off x="433432" y="2241145"/>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r" rtl="1">
              <a:lnSpc>
                <a:spcPct val="100000"/>
              </a:lnSpc>
            </a:pPr>
            <a:r>
              <a:rPr lang="ar-SA" sz="3200" dirty="0"/>
              <a:t>الأمن السيبراني</a:t>
            </a:r>
            <a:r>
              <a:rPr lang="en-NL" sz="3200" dirty="0"/>
              <a:t>  </a:t>
            </a:r>
            <a:endParaRPr lang="en-US" sz="4000" b="0" dirty="0"/>
          </a:p>
        </p:txBody>
      </p:sp>
      <p:sp>
        <p:nvSpPr>
          <p:cNvPr id="3" name="Title 6">
            <a:extLst>
              <a:ext uri="{FF2B5EF4-FFF2-40B4-BE49-F238E27FC236}">
                <a16:creationId xmlns:a16="http://schemas.microsoft.com/office/drawing/2014/main" id="{8B4292DC-8867-69F9-A50E-23001ECEE0C7}"/>
              </a:ext>
            </a:extLst>
          </p:cNvPr>
          <p:cNvSpPr txBox="1">
            <a:spLocks/>
          </p:cNvSpPr>
          <p:nvPr/>
        </p:nvSpPr>
        <p:spPr>
          <a:xfrm>
            <a:off x="1484764" y="2673919"/>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nSpc>
                <a:spcPct val="100000"/>
              </a:lnSpc>
            </a:pPr>
            <a:r>
              <a:rPr lang="en-NL" sz="2000" b="0" dirty="0">
                <a:solidFill>
                  <a:srgbClr val="FF4F5A"/>
                </a:solidFill>
              </a:rPr>
              <a:t>Ethical Hacker - </a:t>
            </a:r>
            <a:r>
              <a:rPr lang="ar-SA" sz="2000" b="0" dirty="0">
                <a:solidFill>
                  <a:srgbClr val="FF4F5A"/>
                </a:solidFill>
              </a:rPr>
              <a:t>الهكر الأخلاقي</a:t>
            </a:r>
            <a:endParaRPr lang="en-US" b="0" dirty="0">
              <a:solidFill>
                <a:srgbClr val="FF4F5A"/>
              </a:solidFill>
            </a:endParaRPr>
          </a:p>
        </p:txBody>
      </p:sp>
      <p:cxnSp>
        <p:nvCxnSpPr>
          <p:cNvPr id="5" name="Straight Connector 4">
            <a:extLst>
              <a:ext uri="{FF2B5EF4-FFF2-40B4-BE49-F238E27FC236}">
                <a16:creationId xmlns:a16="http://schemas.microsoft.com/office/drawing/2014/main" id="{E1D8B0AE-044B-54B7-880B-2F8A23ADB6AD}"/>
              </a:ext>
            </a:extLst>
          </p:cNvPr>
          <p:cNvCxnSpPr/>
          <p:nvPr/>
        </p:nvCxnSpPr>
        <p:spPr>
          <a:xfrm>
            <a:off x="1428350" y="2861284"/>
            <a:ext cx="4347299" cy="0"/>
          </a:xfrm>
          <a:prstGeom prst="line">
            <a:avLst/>
          </a:prstGeom>
          <a:ln>
            <a:solidFill>
              <a:srgbClr val="FF4F5A"/>
            </a:solidFill>
          </a:ln>
        </p:spPr>
        <p:style>
          <a:lnRef idx="1">
            <a:schemeClr val="accent1"/>
          </a:lnRef>
          <a:fillRef idx="0">
            <a:schemeClr val="accent1"/>
          </a:fillRef>
          <a:effectRef idx="0">
            <a:schemeClr val="accent1"/>
          </a:effectRef>
          <a:fontRef idx="minor">
            <a:schemeClr val="tx1"/>
          </a:fontRef>
        </p:style>
      </p:cxnSp>
      <p:pic>
        <p:nvPicPr>
          <p:cNvPr id="1026" name="Picture 2" descr="Cyber security  illustration concept with characters.">
            <a:extLst>
              <a:ext uri="{FF2B5EF4-FFF2-40B4-BE49-F238E27FC236}">
                <a16:creationId xmlns:a16="http://schemas.microsoft.com/office/drawing/2014/main" id="{172B58D8-74FF-2249-5B97-3EFA0AB65C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733" b="8644"/>
          <a:stretch/>
        </p:blipFill>
        <p:spPr bwMode="auto">
          <a:xfrm>
            <a:off x="6499809" y="4429690"/>
            <a:ext cx="1162212" cy="92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282B5-3FC0-40D3-E62B-02F1EC563C10}"/>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BC5143E8-074C-0BC9-EA92-CEDD32696019}"/>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99098F06-C840-3A80-7809-6767D3642CF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10" name="Title 4">
            <a:extLst>
              <a:ext uri="{FF2B5EF4-FFF2-40B4-BE49-F238E27FC236}">
                <a16:creationId xmlns:a16="http://schemas.microsoft.com/office/drawing/2014/main" id="{C4EABBF8-6454-3B1F-F802-C4944A416898}"/>
              </a:ext>
            </a:extLst>
          </p:cNvPr>
          <p:cNvSpPr txBox="1">
            <a:spLocks/>
          </p:cNvSpPr>
          <p:nvPr/>
        </p:nvSpPr>
        <p:spPr>
          <a:xfrm>
            <a:off x="4520234" y="2445730"/>
            <a:ext cx="7443478"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rtl="1"/>
            <a:r>
              <a:rPr lang="ar-SA" sz="1800" dirty="0"/>
              <a:t>الأمن السيبراني يمنحنا الخبرة اللازمة لحماية أنفسنا وأعمالنا من هذه المخاطر. </a:t>
            </a:r>
          </a:p>
        </p:txBody>
      </p:sp>
      <p:sp>
        <p:nvSpPr>
          <p:cNvPr id="17" name="Title 4">
            <a:extLst>
              <a:ext uri="{FF2B5EF4-FFF2-40B4-BE49-F238E27FC236}">
                <a16:creationId xmlns:a16="http://schemas.microsoft.com/office/drawing/2014/main" id="{3256F027-A86F-46B8-DCB5-6FF50326605E}"/>
              </a:ext>
            </a:extLst>
          </p:cNvPr>
          <p:cNvSpPr txBox="1">
            <a:spLocks/>
          </p:cNvSpPr>
          <p:nvPr/>
        </p:nvSpPr>
        <p:spPr>
          <a:xfrm>
            <a:off x="237521" y="58541"/>
            <a:ext cx="975314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Why Should You Learn Cybersecurity?</a:t>
            </a:r>
          </a:p>
        </p:txBody>
      </p:sp>
      <p:sp>
        <p:nvSpPr>
          <p:cNvPr id="19" name="Text Placeholder 19">
            <a:extLst>
              <a:ext uri="{FF2B5EF4-FFF2-40B4-BE49-F238E27FC236}">
                <a16:creationId xmlns:a16="http://schemas.microsoft.com/office/drawing/2014/main" id="{3925942D-FA6B-78E6-26FE-6B3D156B513C}"/>
              </a:ext>
            </a:extLst>
          </p:cNvPr>
          <p:cNvSpPr txBox="1">
            <a:spLocks/>
          </p:cNvSpPr>
          <p:nvPr/>
        </p:nvSpPr>
        <p:spPr>
          <a:xfrm>
            <a:off x="2201334" y="1345434"/>
            <a:ext cx="6898301"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ar-SA" sz="4000" dirty="0"/>
              <a:t>لماذا يجب عليك تعلم الأمن السيبراني؟</a:t>
            </a:r>
            <a:endParaRPr lang="en-US" dirty="0"/>
          </a:p>
        </p:txBody>
      </p:sp>
      <p:cxnSp>
        <p:nvCxnSpPr>
          <p:cNvPr id="21" name="Straight Connector 20">
            <a:extLst>
              <a:ext uri="{FF2B5EF4-FFF2-40B4-BE49-F238E27FC236}">
                <a16:creationId xmlns:a16="http://schemas.microsoft.com/office/drawing/2014/main" id="{FE6D1941-3679-EA72-37E2-87FD44BB51B3}"/>
              </a:ext>
            </a:extLst>
          </p:cNvPr>
          <p:cNvCxnSpPr>
            <a:cxnSpLocks/>
          </p:cNvCxnSpPr>
          <p:nvPr/>
        </p:nvCxnSpPr>
        <p:spPr>
          <a:xfrm>
            <a:off x="266096" y="1158836"/>
            <a:ext cx="8750904" cy="0"/>
          </a:xfrm>
          <a:prstGeom prst="line">
            <a:avLst/>
          </a:prstGeom>
          <a:ln w="38100">
            <a:solidFill>
              <a:srgbClr val="FF4F5A"/>
            </a:solidFill>
          </a:ln>
        </p:spPr>
        <p:style>
          <a:lnRef idx="1">
            <a:schemeClr val="accent1"/>
          </a:lnRef>
          <a:fillRef idx="0">
            <a:schemeClr val="accent1"/>
          </a:fillRef>
          <a:effectRef idx="0">
            <a:schemeClr val="accent1"/>
          </a:effectRef>
          <a:fontRef idx="minor">
            <a:schemeClr val="tx1"/>
          </a:fontRef>
        </p:style>
      </p:cxnSp>
      <p:pic>
        <p:nvPicPr>
          <p:cNvPr id="5" name="Afbeelding 4" descr="Afbeelding met Graphics, tekst, grafische vormgeving, clipart&#10;&#10;Automatisch gegenereerde beschrijving">
            <a:extLst>
              <a:ext uri="{FF2B5EF4-FFF2-40B4-BE49-F238E27FC236}">
                <a16:creationId xmlns:a16="http://schemas.microsoft.com/office/drawing/2014/main" id="{42880ED8-733D-3BBD-6186-6A6D089898A5}"/>
              </a:ext>
            </a:extLst>
          </p:cNvPr>
          <p:cNvPicPr>
            <a:picLocks noChangeAspect="1"/>
          </p:cNvPicPr>
          <p:nvPr/>
        </p:nvPicPr>
        <p:blipFill>
          <a:blip r:embed="rId3"/>
          <a:stretch>
            <a:fillRect/>
          </a:stretch>
        </p:blipFill>
        <p:spPr>
          <a:xfrm>
            <a:off x="484632" y="2583729"/>
            <a:ext cx="3268615" cy="3268615"/>
          </a:xfrm>
          <a:prstGeom prst="rect">
            <a:avLst/>
          </a:prstGeom>
        </p:spPr>
      </p:pic>
    </p:spTree>
    <p:extLst>
      <p:ext uri="{BB962C8B-B14F-4D97-AF65-F5344CB8AC3E}">
        <p14:creationId xmlns:p14="http://schemas.microsoft.com/office/powerpoint/2010/main" val="863846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6DEA2-DED7-74CC-888E-79C508D4DC5B}"/>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90687452-4BB8-8370-F583-B32355796059}"/>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83E19625-316A-7FA9-F27B-F7A467624F6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10" name="Title 4">
            <a:extLst>
              <a:ext uri="{FF2B5EF4-FFF2-40B4-BE49-F238E27FC236}">
                <a16:creationId xmlns:a16="http://schemas.microsoft.com/office/drawing/2014/main" id="{2F55DFC1-1F09-DAB9-DF01-5287DFF7A6E5}"/>
              </a:ext>
            </a:extLst>
          </p:cNvPr>
          <p:cNvSpPr txBox="1">
            <a:spLocks/>
          </p:cNvSpPr>
          <p:nvPr/>
        </p:nvSpPr>
        <p:spPr>
          <a:xfrm>
            <a:off x="5249332" y="2445730"/>
            <a:ext cx="6793577"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rtl="1"/>
            <a:r>
              <a:rPr lang="ar-SA" sz="1800" dirty="0"/>
              <a:t>بالإضافة، هذا المجال يفتح فرص عمل ممتازة لأن الشركات تحتاج دائمًا لأشخاص قادرين على حماية بياناتها وأنظمتها. </a:t>
            </a:r>
          </a:p>
        </p:txBody>
      </p:sp>
      <p:sp>
        <p:nvSpPr>
          <p:cNvPr id="17" name="Title 4">
            <a:extLst>
              <a:ext uri="{FF2B5EF4-FFF2-40B4-BE49-F238E27FC236}">
                <a16:creationId xmlns:a16="http://schemas.microsoft.com/office/drawing/2014/main" id="{3F335475-779D-BAB1-7BE5-73B54A71FFC7}"/>
              </a:ext>
            </a:extLst>
          </p:cNvPr>
          <p:cNvSpPr txBox="1">
            <a:spLocks/>
          </p:cNvSpPr>
          <p:nvPr/>
        </p:nvSpPr>
        <p:spPr>
          <a:xfrm>
            <a:off x="237521" y="58541"/>
            <a:ext cx="975314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Why Should You Learn Cybersecurity?</a:t>
            </a:r>
          </a:p>
        </p:txBody>
      </p:sp>
      <p:sp>
        <p:nvSpPr>
          <p:cNvPr id="19" name="Text Placeholder 19">
            <a:extLst>
              <a:ext uri="{FF2B5EF4-FFF2-40B4-BE49-F238E27FC236}">
                <a16:creationId xmlns:a16="http://schemas.microsoft.com/office/drawing/2014/main" id="{20BC25D2-998D-373C-0893-C3D95E3E0CDF}"/>
              </a:ext>
            </a:extLst>
          </p:cNvPr>
          <p:cNvSpPr txBox="1">
            <a:spLocks/>
          </p:cNvSpPr>
          <p:nvPr/>
        </p:nvSpPr>
        <p:spPr>
          <a:xfrm>
            <a:off x="2201334" y="1345434"/>
            <a:ext cx="6898301"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ar-SA" sz="4000" dirty="0"/>
              <a:t>لماذا يجب عليك تعلم الأمن السيبراني؟</a:t>
            </a:r>
            <a:endParaRPr lang="en-US" dirty="0"/>
          </a:p>
        </p:txBody>
      </p:sp>
      <p:cxnSp>
        <p:nvCxnSpPr>
          <p:cNvPr id="21" name="Straight Connector 20">
            <a:extLst>
              <a:ext uri="{FF2B5EF4-FFF2-40B4-BE49-F238E27FC236}">
                <a16:creationId xmlns:a16="http://schemas.microsoft.com/office/drawing/2014/main" id="{B85C62A8-88CF-305F-BCFA-128A13141E0F}"/>
              </a:ext>
            </a:extLst>
          </p:cNvPr>
          <p:cNvCxnSpPr>
            <a:cxnSpLocks/>
          </p:cNvCxnSpPr>
          <p:nvPr/>
        </p:nvCxnSpPr>
        <p:spPr>
          <a:xfrm>
            <a:off x="266096" y="1158836"/>
            <a:ext cx="8750904" cy="0"/>
          </a:xfrm>
          <a:prstGeom prst="line">
            <a:avLst/>
          </a:prstGeom>
          <a:ln w="38100">
            <a:solidFill>
              <a:srgbClr val="FF4F5A"/>
            </a:solidFill>
          </a:ln>
        </p:spPr>
        <p:style>
          <a:lnRef idx="1">
            <a:schemeClr val="accent1"/>
          </a:lnRef>
          <a:fillRef idx="0">
            <a:schemeClr val="accent1"/>
          </a:fillRef>
          <a:effectRef idx="0">
            <a:schemeClr val="accent1"/>
          </a:effectRef>
          <a:fontRef idx="minor">
            <a:schemeClr val="tx1"/>
          </a:fontRef>
        </p:style>
      </p:cxnSp>
      <p:pic>
        <p:nvPicPr>
          <p:cNvPr id="4100" name="Picture 4" descr="How to Build National Cybersecurity">
            <a:extLst>
              <a:ext uri="{FF2B5EF4-FFF2-40B4-BE49-F238E27FC236}">
                <a16:creationId xmlns:a16="http://schemas.microsoft.com/office/drawing/2014/main" id="{6F9AAE0F-07FF-166D-95BE-5304557E5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69" y="3169316"/>
            <a:ext cx="3953479" cy="222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638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DCA19-6576-3181-0871-1131E27222E0}"/>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A75C7A75-BF38-5DDC-1389-C1E6A0027780}"/>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E9BC7E59-349B-DD92-2DE9-AE30252AB6CD}"/>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10" name="Title 4">
            <a:extLst>
              <a:ext uri="{FF2B5EF4-FFF2-40B4-BE49-F238E27FC236}">
                <a16:creationId xmlns:a16="http://schemas.microsoft.com/office/drawing/2014/main" id="{7C4BC9B2-A17A-49B1-C628-A35AE79440F2}"/>
              </a:ext>
            </a:extLst>
          </p:cNvPr>
          <p:cNvSpPr txBox="1">
            <a:spLocks/>
          </p:cNvSpPr>
          <p:nvPr/>
        </p:nvSpPr>
        <p:spPr>
          <a:xfrm>
            <a:off x="4715932" y="2484399"/>
            <a:ext cx="6793577"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rtl="1"/>
            <a:r>
              <a:rPr lang="ar-SA" sz="1800" dirty="0"/>
              <a:t>يعني ببساطة، تعلم الأمن السيبراني هو خطوة لحماية نفسك ولبناء مستقبل مهني قوي.</a:t>
            </a:r>
          </a:p>
        </p:txBody>
      </p:sp>
      <p:sp>
        <p:nvSpPr>
          <p:cNvPr id="17" name="Title 4">
            <a:extLst>
              <a:ext uri="{FF2B5EF4-FFF2-40B4-BE49-F238E27FC236}">
                <a16:creationId xmlns:a16="http://schemas.microsoft.com/office/drawing/2014/main" id="{6ADB2CF9-191E-6DBB-2829-3D76878BA1FB}"/>
              </a:ext>
            </a:extLst>
          </p:cNvPr>
          <p:cNvSpPr txBox="1">
            <a:spLocks/>
          </p:cNvSpPr>
          <p:nvPr/>
        </p:nvSpPr>
        <p:spPr>
          <a:xfrm>
            <a:off x="237521" y="58541"/>
            <a:ext cx="975314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Why Should You Learn Cybersecurity?</a:t>
            </a:r>
          </a:p>
        </p:txBody>
      </p:sp>
      <p:sp>
        <p:nvSpPr>
          <p:cNvPr id="19" name="Text Placeholder 19">
            <a:extLst>
              <a:ext uri="{FF2B5EF4-FFF2-40B4-BE49-F238E27FC236}">
                <a16:creationId xmlns:a16="http://schemas.microsoft.com/office/drawing/2014/main" id="{23B121D0-5614-399F-F57E-F70274048A54}"/>
              </a:ext>
            </a:extLst>
          </p:cNvPr>
          <p:cNvSpPr txBox="1">
            <a:spLocks/>
          </p:cNvSpPr>
          <p:nvPr/>
        </p:nvSpPr>
        <p:spPr>
          <a:xfrm>
            <a:off x="2201334" y="1345434"/>
            <a:ext cx="6898301"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ar-SA" sz="4000" dirty="0"/>
              <a:t>لماذا يجب عليك تعلم الأمن السيبراني؟</a:t>
            </a:r>
            <a:endParaRPr lang="en-US" dirty="0"/>
          </a:p>
        </p:txBody>
      </p:sp>
      <p:cxnSp>
        <p:nvCxnSpPr>
          <p:cNvPr id="21" name="Straight Connector 20">
            <a:extLst>
              <a:ext uri="{FF2B5EF4-FFF2-40B4-BE49-F238E27FC236}">
                <a16:creationId xmlns:a16="http://schemas.microsoft.com/office/drawing/2014/main" id="{DAFC9F2E-DCB8-0CF6-90EA-37FF144405A5}"/>
              </a:ext>
            </a:extLst>
          </p:cNvPr>
          <p:cNvCxnSpPr>
            <a:cxnSpLocks/>
          </p:cNvCxnSpPr>
          <p:nvPr/>
        </p:nvCxnSpPr>
        <p:spPr>
          <a:xfrm>
            <a:off x="266096" y="1158836"/>
            <a:ext cx="8750904" cy="0"/>
          </a:xfrm>
          <a:prstGeom prst="line">
            <a:avLst/>
          </a:prstGeom>
          <a:ln w="38100">
            <a:solidFill>
              <a:srgbClr val="FF4F5A"/>
            </a:solidFill>
          </a:ln>
        </p:spPr>
        <p:style>
          <a:lnRef idx="1">
            <a:schemeClr val="accent1"/>
          </a:lnRef>
          <a:fillRef idx="0">
            <a:schemeClr val="accent1"/>
          </a:fillRef>
          <a:effectRef idx="0">
            <a:schemeClr val="accent1"/>
          </a:effectRef>
          <a:fontRef idx="minor">
            <a:schemeClr val="tx1"/>
          </a:fontRef>
        </p:style>
      </p:cxnSp>
      <p:pic>
        <p:nvPicPr>
          <p:cNvPr id="5122" name="Picture 2" descr="Personal goals concept illustration">
            <a:extLst>
              <a:ext uri="{FF2B5EF4-FFF2-40B4-BE49-F238E27FC236}">
                <a16:creationId xmlns:a16="http://schemas.microsoft.com/office/drawing/2014/main" id="{6B6023F6-41C8-452D-F2B8-F370C3B65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42" y="2670997"/>
            <a:ext cx="3133725"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03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C9F76-7D5B-6700-FA85-71621E617CAC}"/>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D2E05F84-5795-DAEF-7048-864F376D27F9}"/>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977FC568-FC5A-2899-A161-E4D3DA42A3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10" name="Title 4">
            <a:extLst>
              <a:ext uri="{FF2B5EF4-FFF2-40B4-BE49-F238E27FC236}">
                <a16:creationId xmlns:a16="http://schemas.microsoft.com/office/drawing/2014/main" id="{0C7D3EDF-411D-F694-96FA-CA74F2C5419D}"/>
              </a:ext>
            </a:extLst>
          </p:cNvPr>
          <p:cNvSpPr txBox="1">
            <a:spLocks/>
          </p:cNvSpPr>
          <p:nvPr/>
        </p:nvSpPr>
        <p:spPr>
          <a:xfrm>
            <a:off x="4868332" y="2749823"/>
            <a:ext cx="7146179"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rtl="1"/>
            <a:r>
              <a:rPr lang="ar-SA" sz="2000" b="0" dirty="0"/>
              <a:t>تعلم الأمن السيبراني يمنحنا القدرة على اكتشاف الثغرات في الأنظمة قبل أن يتمكن المتسللون من استغلالها. من خلال فهم كيفية حدوث الهجمات وكيفية حماية الأنظمة من الداخل، نصبح قادرين على تعزيز أمان الشبكات والتطبيقات التي نستخدمها أو نديرها. بامتلاك مهارات الأمن السيبراني، نستطيع أن نحمي الأنظمة من التهديدات ونتجنب الخسائر المحتملة، ونساهم بشكل فعّال في تأمين بيئة رقمية آمنة.</a:t>
            </a:r>
          </a:p>
        </p:txBody>
      </p:sp>
      <p:sp>
        <p:nvSpPr>
          <p:cNvPr id="17" name="Title 4">
            <a:extLst>
              <a:ext uri="{FF2B5EF4-FFF2-40B4-BE49-F238E27FC236}">
                <a16:creationId xmlns:a16="http://schemas.microsoft.com/office/drawing/2014/main" id="{B78D553F-56D9-4F5B-5964-28D8A58738C0}"/>
              </a:ext>
            </a:extLst>
          </p:cNvPr>
          <p:cNvSpPr txBox="1">
            <a:spLocks/>
          </p:cNvSpPr>
          <p:nvPr/>
        </p:nvSpPr>
        <p:spPr>
          <a:xfrm>
            <a:off x="237521" y="58541"/>
            <a:ext cx="975314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Why Should You Learn Cybersecurity?</a:t>
            </a:r>
          </a:p>
        </p:txBody>
      </p:sp>
      <p:sp>
        <p:nvSpPr>
          <p:cNvPr id="19" name="Text Placeholder 19">
            <a:extLst>
              <a:ext uri="{FF2B5EF4-FFF2-40B4-BE49-F238E27FC236}">
                <a16:creationId xmlns:a16="http://schemas.microsoft.com/office/drawing/2014/main" id="{DA031BE2-D358-A0AF-3086-07EF5758DD67}"/>
              </a:ext>
            </a:extLst>
          </p:cNvPr>
          <p:cNvSpPr txBox="1">
            <a:spLocks/>
          </p:cNvSpPr>
          <p:nvPr/>
        </p:nvSpPr>
        <p:spPr>
          <a:xfrm>
            <a:off x="2201334" y="1345434"/>
            <a:ext cx="6898301"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ar-SA" sz="4000" dirty="0"/>
              <a:t>لماذا يجب عليك تعلم الأمن السيبراني؟</a:t>
            </a:r>
            <a:endParaRPr lang="en-US" dirty="0"/>
          </a:p>
        </p:txBody>
      </p:sp>
      <p:cxnSp>
        <p:nvCxnSpPr>
          <p:cNvPr id="21" name="Straight Connector 20">
            <a:extLst>
              <a:ext uri="{FF2B5EF4-FFF2-40B4-BE49-F238E27FC236}">
                <a16:creationId xmlns:a16="http://schemas.microsoft.com/office/drawing/2014/main" id="{E68013EE-4418-1FD9-8540-74A551E7196F}"/>
              </a:ext>
            </a:extLst>
          </p:cNvPr>
          <p:cNvCxnSpPr>
            <a:cxnSpLocks/>
          </p:cNvCxnSpPr>
          <p:nvPr/>
        </p:nvCxnSpPr>
        <p:spPr>
          <a:xfrm>
            <a:off x="266096" y="1158836"/>
            <a:ext cx="8750904" cy="0"/>
          </a:xfrm>
          <a:prstGeom prst="line">
            <a:avLst/>
          </a:prstGeom>
          <a:ln w="38100">
            <a:solidFill>
              <a:srgbClr val="FF4F5A"/>
            </a:solidFill>
          </a:ln>
        </p:spPr>
        <p:style>
          <a:lnRef idx="1">
            <a:schemeClr val="accent1"/>
          </a:lnRef>
          <a:fillRef idx="0">
            <a:schemeClr val="accent1"/>
          </a:fillRef>
          <a:effectRef idx="0">
            <a:schemeClr val="accent1"/>
          </a:effectRef>
          <a:fontRef idx="minor">
            <a:schemeClr val="tx1"/>
          </a:fontRef>
        </p:style>
      </p:cxnSp>
      <p:pic>
        <p:nvPicPr>
          <p:cNvPr id="6146" name="Picture 2" descr="Software tester concept illustration">
            <a:extLst>
              <a:ext uri="{FF2B5EF4-FFF2-40B4-BE49-F238E27FC236}">
                <a16:creationId xmlns:a16="http://schemas.microsoft.com/office/drawing/2014/main" id="{93AB464C-A521-2CE5-C3AA-1B1BC2614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13" y="3000139"/>
            <a:ext cx="4289835" cy="285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32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2660-5498-3467-0E30-B52E1D04D9D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317B288-9B02-C6B5-7627-7CE0AFA56878}"/>
              </a:ext>
            </a:extLst>
          </p:cNvPr>
          <p:cNvSpPr>
            <a:spLocks noGrp="1"/>
          </p:cNvSpPr>
          <p:nvPr>
            <p:ph type="title"/>
          </p:nvPr>
        </p:nvSpPr>
        <p:spPr>
          <a:xfrm>
            <a:off x="1400340" y="1297568"/>
            <a:ext cx="5662933" cy="2057441"/>
          </a:xfrm>
        </p:spPr>
        <p:txBody>
          <a:bodyPr/>
          <a:lstStyle/>
          <a:p>
            <a:pPr algn="l">
              <a:lnSpc>
                <a:spcPct val="100000"/>
              </a:lnSpc>
            </a:pPr>
            <a:r>
              <a:rPr lang="nl-NL" sz="4000" dirty="0" err="1"/>
              <a:t>What</a:t>
            </a:r>
            <a:r>
              <a:rPr lang="nl-NL" sz="4000" dirty="0"/>
              <a:t> is cyber security?</a:t>
            </a:r>
            <a:endParaRPr lang="en-US" sz="4000" b="0" dirty="0"/>
          </a:p>
        </p:txBody>
      </p:sp>
      <p:pic>
        <p:nvPicPr>
          <p:cNvPr id="13" name="Shape 33">
            <a:extLst>
              <a:ext uri="{FF2B5EF4-FFF2-40B4-BE49-F238E27FC236}">
                <a16:creationId xmlns:a16="http://schemas.microsoft.com/office/drawing/2014/main" id="{199E9A20-E35F-82EF-B4A8-57F4D86FFAA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Title 6">
            <a:extLst>
              <a:ext uri="{FF2B5EF4-FFF2-40B4-BE49-F238E27FC236}">
                <a16:creationId xmlns:a16="http://schemas.microsoft.com/office/drawing/2014/main" id="{B82D506D-8C9A-6A8E-E74D-8DEB047DAC04}"/>
              </a:ext>
            </a:extLst>
          </p:cNvPr>
          <p:cNvSpPr txBox="1">
            <a:spLocks/>
          </p:cNvSpPr>
          <p:nvPr/>
        </p:nvSpPr>
        <p:spPr>
          <a:xfrm>
            <a:off x="1191059" y="2296268"/>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r" rtl="1">
              <a:lnSpc>
                <a:spcPct val="100000"/>
              </a:lnSpc>
            </a:pPr>
            <a:r>
              <a:rPr lang="ar-SA" sz="3200" dirty="0"/>
              <a:t>ما هو الأمن السيبراني؟</a:t>
            </a:r>
            <a:endParaRPr lang="en-US" sz="4000" b="0" dirty="0"/>
          </a:p>
        </p:txBody>
      </p:sp>
      <p:sp>
        <p:nvSpPr>
          <p:cNvPr id="3" name="Title 6">
            <a:extLst>
              <a:ext uri="{FF2B5EF4-FFF2-40B4-BE49-F238E27FC236}">
                <a16:creationId xmlns:a16="http://schemas.microsoft.com/office/drawing/2014/main" id="{47EDBA6D-59B7-EB31-D823-79A630C6463F}"/>
              </a:ext>
            </a:extLst>
          </p:cNvPr>
          <p:cNvSpPr txBox="1">
            <a:spLocks/>
          </p:cNvSpPr>
          <p:nvPr/>
        </p:nvSpPr>
        <p:spPr>
          <a:xfrm>
            <a:off x="1484764" y="2673919"/>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nSpc>
                <a:spcPct val="100000"/>
              </a:lnSpc>
            </a:pPr>
            <a:endParaRPr lang="en-US" b="0" dirty="0">
              <a:solidFill>
                <a:srgbClr val="FF4F5A"/>
              </a:solidFill>
            </a:endParaRPr>
          </a:p>
        </p:txBody>
      </p:sp>
      <p:cxnSp>
        <p:nvCxnSpPr>
          <p:cNvPr id="5" name="Straight Connector 4">
            <a:extLst>
              <a:ext uri="{FF2B5EF4-FFF2-40B4-BE49-F238E27FC236}">
                <a16:creationId xmlns:a16="http://schemas.microsoft.com/office/drawing/2014/main" id="{29DB8FE4-AFBE-8F28-37ED-AC41D3B2E225}"/>
              </a:ext>
            </a:extLst>
          </p:cNvPr>
          <p:cNvCxnSpPr>
            <a:cxnSpLocks/>
          </p:cNvCxnSpPr>
          <p:nvPr/>
        </p:nvCxnSpPr>
        <p:spPr>
          <a:xfrm>
            <a:off x="1428350" y="2861284"/>
            <a:ext cx="4963119" cy="0"/>
          </a:xfrm>
          <a:prstGeom prst="line">
            <a:avLst/>
          </a:prstGeom>
          <a:ln>
            <a:solidFill>
              <a:srgbClr val="FF4F5A"/>
            </a:solidFill>
          </a:ln>
        </p:spPr>
        <p:style>
          <a:lnRef idx="1">
            <a:schemeClr val="accent1"/>
          </a:lnRef>
          <a:fillRef idx="0">
            <a:schemeClr val="accent1"/>
          </a:fillRef>
          <a:effectRef idx="0">
            <a:schemeClr val="accent1"/>
          </a:effectRef>
          <a:fontRef idx="minor">
            <a:schemeClr val="tx1"/>
          </a:fontRef>
        </p:style>
      </p:cxnSp>
      <p:sp>
        <p:nvSpPr>
          <p:cNvPr id="8" name="Title 6">
            <a:extLst>
              <a:ext uri="{FF2B5EF4-FFF2-40B4-BE49-F238E27FC236}">
                <a16:creationId xmlns:a16="http://schemas.microsoft.com/office/drawing/2014/main" id="{07810BF1-4624-6CFD-1747-D98C4F5E60CC}"/>
              </a:ext>
            </a:extLst>
          </p:cNvPr>
          <p:cNvSpPr txBox="1">
            <a:spLocks/>
          </p:cNvSpPr>
          <p:nvPr/>
        </p:nvSpPr>
        <p:spPr>
          <a:xfrm>
            <a:off x="5851583" y="3006322"/>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r" rtl="1">
              <a:lnSpc>
                <a:spcPct val="100000"/>
              </a:lnSpc>
            </a:pPr>
            <a:r>
              <a:rPr lang="ar-SA" sz="3200" b="0" dirty="0"/>
              <a:t>ما هو الأمن السيبراني؟</a:t>
            </a:r>
            <a:endParaRPr lang="en-US" sz="4000" b="0" dirty="0"/>
          </a:p>
        </p:txBody>
      </p:sp>
    </p:spTree>
    <p:extLst>
      <p:ext uri="{BB962C8B-B14F-4D97-AF65-F5344CB8AC3E}">
        <p14:creationId xmlns:p14="http://schemas.microsoft.com/office/powerpoint/2010/main" val="3076419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79DFAEE4-5270-9DB7-AF12-BE72CA74259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20A1FA1-BD0A-DE1B-9A2F-9D0E1D99ACFA}"/>
              </a:ext>
            </a:extLst>
          </p:cNvPr>
          <p:cNvSpPr>
            <a:spLocks noGrp="1"/>
          </p:cNvSpPr>
          <p:nvPr>
            <p:ph type="title"/>
          </p:nvPr>
        </p:nvSpPr>
        <p:spPr>
          <a:xfrm>
            <a:off x="541924" y="-268650"/>
            <a:ext cx="7930272" cy="2057441"/>
          </a:xfrm>
        </p:spPr>
        <p:txBody>
          <a:bodyPr/>
          <a:lstStyle/>
          <a:p>
            <a:pPr algn="l">
              <a:lnSpc>
                <a:spcPct val="100000"/>
              </a:lnSpc>
            </a:pPr>
            <a:r>
              <a:rPr lang="nl-NL" sz="4000" dirty="0"/>
              <a:t>Cyber ​​Security </a:t>
            </a:r>
            <a:r>
              <a:rPr lang="en-US" sz="4000" dirty="0"/>
              <a:t>Salaries</a:t>
            </a:r>
            <a:endParaRPr lang="en-US" sz="4000" b="0" dirty="0"/>
          </a:p>
        </p:txBody>
      </p:sp>
      <p:pic>
        <p:nvPicPr>
          <p:cNvPr id="12" name="Shape 31">
            <a:extLst>
              <a:ext uri="{FF2B5EF4-FFF2-40B4-BE49-F238E27FC236}">
                <a16:creationId xmlns:a16="http://schemas.microsoft.com/office/drawing/2014/main" id="{FA13C387-F0CB-B65A-3065-4D2EF75D50C7}"/>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9606126" y="76007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ACAEEBD4-FC35-CA08-42B8-C464751A2B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10192515" y="202682"/>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Title 6">
            <a:extLst>
              <a:ext uri="{FF2B5EF4-FFF2-40B4-BE49-F238E27FC236}">
                <a16:creationId xmlns:a16="http://schemas.microsoft.com/office/drawing/2014/main" id="{6D2E7E38-D8A2-DB4C-17A2-1BB2E5F3330A}"/>
              </a:ext>
            </a:extLst>
          </p:cNvPr>
          <p:cNvSpPr txBox="1">
            <a:spLocks/>
          </p:cNvSpPr>
          <p:nvPr/>
        </p:nvSpPr>
        <p:spPr>
          <a:xfrm>
            <a:off x="1878163" y="629760"/>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rtl="1">
              <a:lnSpc>
                <a:spcPct val="100000"/>
              </a:lnSpc>
            </a:pPr>
            <a:r>
              <a:rPr lang="ar-SA" sz="3200" dirty="0"/>
              <a:t>رواتب موظفي الأمن السيبراني</a:t>
            </a:r>
            <a:endParaRPr lang="en-US" sz="4000" b="0" dirty="0"/>
          </a:p>
        </p:txBody>
      </p:sp>
      <p:sp>
        <p:nvSpPr>
          <p:cNvPr id="3" name="Title 6">
            <a:extLst>
              <a:ext uri="{FF2B5EF4-FFF2-40B4-BE49-F238E27FC236}">
                <a16:creationId xmlns:a16="http://schemas.microsoft.com/office/drawing/2014/main" id="{502F0648-0A58-37BB-D0F6-255D241564BB}"/>
              </a:ext>
            </a:extLst>
          </p:cNvPr>
          <p:cNvSpPr txBox="1">
            <a:spLocks/>
          </p:cNvSpPr>
          <p:nvPr/>
        </p:nvSpPr>
        <p:spPr>
          <a:xfrm>
            <a:off x="1484764" y="2673919"/>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nSpc>
                <a:spcPct val="100000"/>
              </a:lnSpc>
            </a:pPr>
            <a:endParaRPr lang="en-US" b="0" dirty="0">
              <a:solidFill>
                <a:srgbClr val="FF4F5A"/>
              </a:solidFill>
            </a:endParaRPr>
          </a:p>
        </p:txBody>
      </p:sp>
      <p:cxnSp>
        <p:nvCxnSpPr>
          <p:cNvPr id="5" name="Straight Connector 4">
            <a:extLst>
              <a:ext uri="{FF2B5EF4-FFF2-40B4-BE49-F238E27FC236}">
                <a16:creationId xmlns:a16="http://schemas.microsoft.com/office/drawing/2014/main" id="{EFC00430-67FF-5161-F899-8C44F9CB52B4}"/>
              </a:ext>
            </a:extLst>
          </p:cNvPr>
          <p:cNvCxnSpPr>
            <a:cxnSpLocks/>
          </p:cNvCxnSpPr>
          <p:nvPr/>
        </p:nvCxnSpPr>
        <p:spPr>
          <a:xfrm>
            <a:off x="570499" y="1159691"/>
            <a:ext cx="6428025" cy="0"/>
          </a:xfrm>
          <a:prstGeom prst="line">
            <a:avLst/>
          </a:prstGeom>
          <a:ln w="28575">
            <a:solidFill>
              <a:srgbClr val="FF4F5A"/>
            </a:solidFill>
          </a:ln>
        </p:spPr>
        <p:style>
          <a:lnRef idx="1">
            <a:schemeClr val="accent1"/>
          </a:lnRef>
          <a:fillRef idx="0">
            <a:schemeClr val="accent1"/>
          </a:fillRef>
          <a:effectRef idx="0">
            <a:schemeClr val="accent1"/>
          </a:effectRef>
          <a:fontRef idx="minor">
            <a:schemeClr val="tx1"/>
          </a:fontRef>
        </p:style>
      </p:cxnSp>
      <p:sp>
        <p:nvSpPr>
          <p:cNvPr id="11" name="AutoShape 4" descr="Cybersecurity jobs available right now: April 17, 2024 - Help Net Security">
            <a:extLst>
              <a:ext uri="{FF2B5EF4-FFF2-40B4-BE49-F238E27FC236}">
                <a16:creationId xmlns:a16="http://schemas.microsoft.com/office/drawing/2014/main" id="{C3BB0564-92C2-9231-3F73-0A97C2D3B5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14" name="AutoShape 6" descr="cybersecurity jobs April 2024">
            <a:extLst>
              <a:ext uri="{FF2B5EF4-FFF2-40B4-BE49-F238E27FC236}">
                <a16:creationId xmlns:a16="http://schemas.microsoft.com/office/drawing/2014/main" id="{5B22DB32-4ED2-B75F-A808-DC42C976F5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032" name="Picture 8" descr="A man holding the key. website page Data Security. Modern flat design  concept of web page design for website and mobile website 28574920 Vector  Art at Vecteezy">
            <a:extLst>
              <a:ext uri="{FF2B5EF4-FFF2-40B4-BE49-F238E27FC236}">
                <a16:creationId xmlns:a16="http://schemas.microsoft.com/office/drawing/2014/main" id="{2CF9CB15-BFDC-403E-0264-8ED686AAB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128" y="232592"/>
            <a:ext cx="3517900" cy="2345267"/>
          </a:xfrm>
          <a:prstGeom prst="rect">
            <a:avLst/>
          </a:prstGeom>
          <a:noFill/>
          <a:extLst>
            <a:ext uri="{909E8E84-426E-40DD-AFC4-6F175D3DCCD1}">
              <a14:hiddenFill xmlns:a14="http://schemas.microsoft.com/office/drawing/2010/main">
                <a:solidFill>
                  <a:srgbClr val="FFFFFF"/>
                </a:solidFill>
              </a14:hiddenFill>
            </a:ext>
          </a:extLst>
        </p:spPr>
      </p:pic>
      <p:sp>
        <p:nvSpPr>
          <p:cNvPr id="19" name="Footer Placeholder 17">
            <a:extLst>
              <a:ext uri="{FF2B5EF4-FFF2-40B4-BE49-F238E27FC236}">
                <a16:creationId xmlns:a16="http://schemas.microsoft.com/office/drawing/2014/main" id="{89BC29E5-76C5-0E5E-0EFE-961F8607B682}"/>
              </a:ext>
            </a:extLst>
          </p:cNvPr>
          <p:cNvSpPr txBox="1">
            <a:spLocks/>
          </p:cNvSpPr>
          <p:nvPr/>
        </p:nvSpPr>
        <p:spPr>
          <a:xfrm>
            <a:off x="179832" y="6492875"/>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NL" sz="1200" dirty="0">
                <a:solidFill>
                  <a:schemeClr val="bg1"/>
                </a:solidFill>
              </a:rPr>
              <a:t>Cyber Security Tutorial |</a:t>
            </a:r>
            <a:r>
              <a:rPr lang="en-NL" sz="1200" dirty="0"/>
              <a:t> </a:t>
            </a:r>
            <a:r>
              <a:rPr lang="en-NL" sz="1200" dirty="0">
                <a:solidFill>
                  <a:srgbClr val="FF4F5A"/>
                </a:solidFill>
              </a:rPr>
              <a:t>Coder Shiyar</a:t>
            </a:r>
            <a:endParaRPr lang="en-US" dirty="0">
              <a:solidFill>
                <a:srgbClr val="FF4F5A"/>
              </a:solidFill>
            </a:endParaRPr>
          </a:p>
        </p:txBody>
      </p:sp>
      <p:pic>
        <p:nvPicPr>
          <p:cNvPr id="6" name="Afbeelding 5">
            <a:extLst>
              <a:ext uri="{FF2B5EF4-FFF2-40B4-BE49-F238E27FC236}">
                <a16:creationId xmlns:a16="http://schemas.microsoft.com/office/drawing/2014/main" id="{1F86AB38-9D19-3E5E-F6D9-F4DF8FDFDB0D}"/>
              </a:ext>
            </a:extLst>
          </p:cNvPr>
          <p:cNvPicPr>
            <a:picLocks noChangeAspect="1"/>
          </p:cNvPicPr>
          <p:nvPr/>
        </p:nvPicPr>
        <p:blipFill>
          <a:blip r:embed="rId6"/>
          <a:stretch>
            <a:fillRect/>
          </a:stretch>
        </p:blipFill>
        <p:spPr>
          <a:xfrm>
            <a:off x="8000829" y="2559104"/>
            <a:ext cx="4136314" cy="2893670"/>
          </a:xfrm>
          <a:prstGeom prst="rect">
            <a:avLst/>
          </a:prstGeom>
        </p:spPr>
      </p:pic>
      <p:pic>
        <p:nvPicPr>
          <p:cNvPr id="9" name="Afbeelding 8">
            <a:extLst>
              <a:ext uri="{FF2B5EF4-FFF2-40B4-BE49-F238E27FC236}">
                <a16:creationId xmlns:a16="http://schemas.microsoft.com/office/drawing/2014/main" id="{A41054A5-2CC6-69A9-3751-A7368A94588F}"/>
              </a:ext>
            </a:extLst>
          </p:cNvPr>
          <p:cNvPicPr>
            <a:picLocks noChangeAspect="1"/>
          </p:cNvPicPr>
          <p:nvPr/>
        </p:nvPicPr>
        <p:blipFill>
          <a:blip r:embed="rId7"/>
          <a:srcRect t="3475" b="4508"/>
          <a:stretch/>
        </p:blipFill>
        <p:spPr>
          <a:xfrm>
            <a:off x="3993414" y="2556891"/>
            <a:ext cx="4114799" cy="2907810"/>
          </a:xfrm>
          <a:prstGeom prst="rect">
            <a:avLst/>
          </a:prstGeom>
        </p:spPr>
      </p:pic>
      <p:pic>
        <p:nvPicPr>
          <p:cNvPr id="15" name="Afbeelding 14">
            <a:extLst>
              <a:ext uri="{FF2B5EF4-FFF2-40B4-BE49-F238E27FC236}">
                <a16:creationId xmlns:a16="http://schemas.microsoft.com/office/drawing/2014/main" id="{E8551AF6-FAEF-0DF3-6CB9-7D204B721189}"/>
              </a:ext>
            </a:extLst>
          </p:cNvPr>
          <p:cNvPicPr>
            <a:picLocks noChangeAspect="1"/>
          </p:cNvPicPr>
          <p:nvPr/>
        </p:nvPicPr>
        <p:blipFill>
          <a:blip r:embed="rId8"/>
          <a:srcRect t="3639"/>
          <a:stretch/>
        </p:blipFill>
        <p:spPr>
          <a:xfrm>
            <a:off x="100947" y="2556891"/>
            <a:ext cx="3892468" cy="2904350"/>
          </a:xfrm>
          <a:prstGeom prst="rect">
            <a:avLst/>
          </a:prstGeom>
        </p:spPr>
      </p:pic>
    </p:spTree>
    <p:extLst>
      <p:ext uri="{BB962C8B-B14F-4D97-AF65-F5344CB8AC3E}">
        <p14:creationId xmlns:p14="http://schemas.microsoft.com/office/powerpoint/2010/main" val="1962586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38DD8-0ECD-9283-4AAF-395B465BA15D}"/>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3B887136-70F0-7262-DA5F-8E4EE91B9002}"/>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82761A88-4575-95E4-5D0F-07AA93AB3BCC}"/>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17" name="Title 4">
            <a:extLst>
              <a:ext uri="{FF2B5EF4-FFF2-40B4-BE49-F238E27FC236}">
                <a16:creationId xmlns:a16="http://schemas.microsoft.com/office/drawing/2014/main" id="{1E2EAA1A-64D2-87BE-F8F8-E5B9E15EC788}"/>
              </a:ext>
            </a:extLst>
          </p:cNvPr>
          <p:cNvSpPr txBox="1">
            <a:spLocks/>
          </p:cNvSpPr>
          <p:nvPr/>
        </p:nvSpPr>
        <p:spPr>
          <a:xfrm>
            <a:off x="237521" y="58541"/>
            <a:ext cx="975314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nl-NL" dirty="0"/>
              <a:t>Course </a:t>
            </a:r>
            <a:r>
              <a:rPr lang="nl-NL" dirty="0" err="1"/>
              <a:t>Prerequisites</a:t>
            </a:r>
            <a:endParaRPr lang="en-US" dirty="0"/>
          </a:p>
        </p:txBody>
      </p:sp>
      <p:sp>
        <p:nvSpPr>
          <p:cNvPr id="19" name="Text Placeholder 19">
            <a:extLst>
              <a:ext uri="{FF2B5EF4-FFF2-40B4-BE49-F238E27FC236}">
                <a16:creationId xmlns:a16="http://schemas.microsoft.com/office/drawing/2014/main" id="{17EEFF82-7155-E770-3882-FE49A1A80658}"/>
              </a:ext>
            </a:extLst>
          </p:cNvPr>
          <p:cNvSpPr txBox="1">
            <a:spLocks/>
          </p:cNvSpPr>
          <p:nvPr/>
        </p:nvSpPr>
        <p:spPr>
          <a:xfrm>
            <a:off x="-802301" y="1223737"/>
            <a:ext cx="6898301"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rtl="1"/>
            <a:r>
              <a:rPr lang="ar-SA" sz="4000" dirty="0"/>
              <a:t>المتطلبات الأساسية للدورة</a:t>
            </a:r>
            <a:endParaRPr lang="en-US" sz="4000" dirty="0"/>
          </a:p>
        </p:txBody>
      </p:sp>
      <p:cxnSp>
        <p:nvCxnSpPr>
          <p:cNvPr id="21" name="Straight Connector 20">
            <a:extLst>
              <a:ext uri="{FF2B5EF4-FFF2-40B4-BE49-F238E27FC236}">
                <a16:creationId xmlns:a16="http://schemas.microsoft.com/office/drawing/2014/main" id="{E0DE71FF-6DAF-2D7C-3EED-547F7E237263}"/>
              </a:ext>
            </a:extLst>
          </p:cNvPr>
          <p:cNvCxnSpPr>
            <a:cxnSpLocks/>
          </p:cNvCxnSpPr>
          <p:nvPr/>
        </p:nvCxnSpPr>
        <p:spPr>
          <a:xfrm>
            <a:off x="266096" y="1158836"/>
            <a:ext cx="4847997" cy="0"/>
          </a:xfrm>
          <a:prstGeom prst="line">
            <a:avLst/>
          </a:prstGeom>
          <a:ln w="38100">
            <a:solidFill>
              <a:srgbClr val="FF4F5A"/>
            </a:solidFill>
          </a:ln>
        </p:spPr>
        <p:style>
          <a:lnRef idx="1">
            <a:schemeClr val="accent1"/>
          </a:lnRef>
          <a:fillRef idx="0">
            <a:schemeClr val="accent1"/>
          </a:fillRef>
          <a:effectRef idx="0">
            <a:schemeClr val="accent1"/>
          </a:effectRef>
          <a:fontRef idx="minor">
            <a:schemeClr val="tx1"/>
          </a:fontRef>
        </p:style>
      </p:cxnSp>
      <p:pic>
        <p:nvPicPr>
          <p:cNvPr id="55" name="Afbeelding 54">
            <a:extLst>
              <a:ext uri="{FF2B5EF4-FFF2-40B4-BE49-F238E27FC236}">
                <a16:creationId xmlns:a16="http://schemas.microsoft.com/office/drawing/2014/main" id="{695E685A-3CA2-DD6B-1FA3-D68DB4127271}"/>
              </a:ext>
            </a:extLst>
          </p:cNvPr>
          <p:cNvPicPr>
            <a:picLocks noChangeAspect="1"/>
          </p:cNvPicPr>
          <p:nvPr/>
        </p:nvPicPr>
        <p:blipFill>
          <a:blip r:embed="rId3"/>
          <a:srcRect l="1897" r="1897"/>
          <a:stretch/>
        </p:blipFill>
        <p:spPr>
          <a:xfrm>
            <a:off x="8640246" y="364756"/>
            <a:ext cx="3179630" cy="1884755"/>
          </a:xfrm>
          <a:prstGeom prst="rect">
            <a:avLst/>
          </a:prstGeom>
        </p:spPr>
      </p:pic>
      <p:pic>
        <p:nvPicPr>
          <p:cNvPr id="58" name="Afbeelding 57">
            <a:extLst>
              <a:ext uri="{FF2B5EF4-FFF2-40B4-BE49-F238E27FC236}">
                <a16:creationId xmlns:a16="http://schemas.microsoft.com/office/drawing/2014/main" id="{FF88AF87-EAE5-9C78-5DCF-F4CD367E74B3}"/>
              </a:ext>
            </a:extLst>
          </p:cNvPr>
          <p:cNvPicPr>
            <a:picLocks noChangeAspect="1"/>
          </p:cNvPicPr>
          <p:nvPr/>
        </p:nvPicPr>
        <p:blipFill>
          <a:blip r:embed="rId4"/>
          <a:srcRect/>
          <a:stretch/>
        </p:blipFill>
        <p:spPr>
          <a:xfrm>
            <a:off x="8640246" y="2482539"/>
            <a:ext cx="3214625" cy="1812501"/>
          </a:xfrm>
          <a:prstGeom prst="rect">
            <a:avLst/>
          </a:prstGeom>
        </p:spPr>
      </p:pic>
      <p:pic>
        <p:nvPicPr>
          <p:cNvPr id="3" name="Afbeelding 2">
            <a:extLst>
              <a:ext uri="{FF2B5EF4-FFF2-40B4-BE49-F238E27FC236}">
                <a16:creationId xmlns:a16="http://schemas.microsoft.com/office/drawing/2014/main" id="{FE5CBB71-7E30-EDE5-6129-079D3F564405}"/>
              </a:ext>
            </a:extLst>
          </p:cNvPr>
          <p:cNvPicPr>
            <a:picLocks noChangeAspect="1"/>
          </p:cNvPicPr>
          <p:nvPr/>
        </p:nvPicPr>
        <p:blipFill>
          <a:blip r:embed="rId5"/>
          <a:stretch>
            <a:fillRect/>
          </a:stretch>
        </p:blipFill>
        <p:spPr>
          <a:xfrm>
            <a:off x="8640246" y="4542457"/>
            <a:ext cx="3214626" cy="1923506"/>
          </a:xfrm>
          <a:prstGeom prst="rect">
            <a:avLst/>
          </a:prstGeom>
        </p:spPr>
      </p:pic>
    </p:spTree>
    <p:extLst>
      <p:ext uri="{BB962C8B-B14F-4D97-AF65-F5344CB8AC3E}">
        <p14:creationId xmlns:p14="http://schemas.microsoft.com/office/powerpoint/2010/main" val="744122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NL" sz="6000" dirty="0"/>
              <a:t>W</a:t>
            </a:r>
            <a:r>
              <a:rPr lang="nl-NL" sz="6000" dirty="0"/>
              <a:t>ho </a:t>
            </a:r>
            <a:r>
              <a:rPr lang="en-NL" sz="6000" dirty="0"/>
              <a:t>I</a:t>
            </a:r>
            <a:r>
              <a:rPr lang="nl-NL" sz="6000" dirty="0"/>
              <a:t> </a:t>
            </a:r>
            <a:r>
              <a:rPr lang="nl-NL" sz="6000" dirty="0" err="1"/>
              <a:t>am</a:t>
            </a:r>
            <a:r>
              <a:rPr lang="nl-NL" sz="6000" dirty="0"/>
              <a:t>?</a:t>
            </a:r>
            <a:endParaRPr lang="en-US" sz="6000"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356548" y="3435546"/>
            <a:ext cx="4260180" cy="1294530"/>
          </a:xfrm>
        </p:spPr>
        <p:txBody>
          <a:bodyPr/>
          <a:lstStyle/>
          <a:p>
            <a:pPr algn="r" rtl="1"/>
            <a:r>
              <a:rPr lang="ar-SA" sz="3600" b="0" dirty="0"/>
              <a:t>من أكون</a:t>
            </a:r>
            <a:endParaRPr lang="en-US" sz="1600"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NL" sz="1200" dirty="0"/>
              <a:t>Cyber Security Tutorial</a:t>
            </a:r>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a:srcRect l="14727" r="14727"/>
          <a:stretch/>
        </p:blipFill>
        <p:spPr>
          <a:xfrm>
            <a:off x="6074134" y="230051"/>
            <a:ext cx="5962356" cy="6342461"/>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cxnSp>
        <p:nvCxnSpPr>
          <p:cNvPr id="2" name="Straight Connector 1">
            <a:extLst>
              <a:ext uri="{FF2B5EF4-FFF2-40B4-BE49-F238E27FC236}">
                <a16:creationId xmlns:a16="http://schemas.microsoft.com/office/drawing/2014/main" id="{C24171B2-DE50-50DB-5DAA-AAB78D8B8B99}"/>
              </a:ext>
            </a:extLst>
          </p:cNvPr>
          <p:cNvCxnSpPr/>
          <p:nvPr/>
        </p:nvCxnSpPr>
        <p:spPr>
          <a:xfrm>
            <a:off x="237522" y="3197186"/>
            <a:ext cx="4347299" cy="0"/>
          </a:xfrm>
          <a:prstGeom prst="line">
            <a:avLst/>
          </a:prstGeom>
          <a:ln>
            <a:solidFill>
              <a:srgbClr val="FF4F5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8D2A3-5F5C-A8B5-24F5-4CE1A1F2C2D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35C3040-29F5-2296-BD17-EB16D1B68B39}"/>
              </a:ext>
            </a:extLst>
          </p:cNvPr>
          <p:cNvSpPr>
            <a:spLocks noGrp="1"/>
          </p:cNvSpPr>
          <p:nvPr>
            <p:ph type="title"/>
          </p:nvPr>
        </p:nvSpPr>
        <p:spPr>
          <a:xfrm>
            <a:off x="509574" y="2096892"/>
            <a:ext cx="5117162" cy="1325563"/>
          </a:xfrm>
        </p:spPr>
        <p:txBody>
          <a:bodyPr/>
          <a:lstStyle/>
          <a:p>
            <a:r>
              <a:rPr lang="en-NL" sz="6000" dirty="0"/>
              <a:t>W</a:t>
            </a:r>
            <a:r>
              <a:rPr lang="nl-NL" sz="6000" dirty="0"/>
              <a:t>ho </a:t>
            </a:r>
            <a:r>
              <a:rPr lang="en-NL" sz="6000" dirty="0"/>
              <a:t>I</a:t>
            </a:r>
            <a:r>
              <a:rPr lang="nl-NL" sz="6000" dirty="0"/>
              <a:t> </a:t>
            </a:r>
            <a:r>
              <a:rPr lang="nl-NL" sz="6000" dirty="0" err="1"/>
              <a:t>am</a:t>
            </a:r>
            <a:r>
              <a:rPr lang="nl-NL" sz="6000" dirty="0"/>
              <a:t>?</a:t>
            </a:r>
            <a:endParaRPr lang="en-US" sz="6000" dirty="0"/>
          </a:p>
        </p:txBody>
      </p:sp>
      <p:sp>
        <p:nvSpPr>
          <p:cNvPr id="20" name="Text Placeholder 19">
            <a:extLst>
              <a:ext uri="{FF2B5EF4-FFF2-40B4-BE49-F238E27FC236}">
                <a16:creationId xmlns:a16="http://schemas.microsoft.com/office/drawing/2014/main" id="{E39A4DED-48AE-972D-2CB4-72B554986B8C}"/>
              </a:ext>
            </a:extLst>
          </p:cNvPr>
          <p:cNvSpPr>
            <a:spLocks noGrp="1"/>
          </p:cNvSpPr>
          <p:nvPr>
            <p:ph type="body" sz="quarter" idx="28"/>
          </p:nvPr>
        </p:nvSpPr>
        <p:spPr>
          <a:xfrm>
            <a:off x="-1356548" y="3435546"/>
            <a:ext cx="4260180" cy="1294530"/>
          </a:xfrm>
        </p:spPr>
        <p:txBody>
          <a:bodyPr/>
          <a:lstStyle/>
          <a:p>
            <a:pPr algn="r" rtl="1"/>
            <a:r>
              <a:rPr lang="ar-SA" sz="3600" b="0" dirty="0"/>
              <a:t>من أكون</a:t>
            </a:r>
            <a:endParaRPr lang="en-US" sz="1600" dirty="0"/>
          </a:p>
          <a:p>
            <a:endParaRPr lang="en-US" dirty="0"/>
          </a:p>
        </p:txBody>
      </p:sp>
      <p:sp>
        <p:nvSpPr>
          <p:cNvPr id="18" name="Footer Placeholder 17">
            <a:extLst>
              <a:ext uri="{FF2B5EF4-FFF2-40B4-BE49-F238E27FC236}">
                <a16:creationId xmlns:a16="http://schemas.microsoft.com/office/drawing/2014/main" id="{4F442448-F8F3-54B6-F176-3D93C21D4F05}"/>
              </a:ext>
            </a:extLst>
          </p:cNvPr>
          <p:cNvSpPr>
            <a:spLocks noGrp="1"/>
          </p:cNvSpPr>
          <p:nvPr>
            <p:ph type="ftr" sz="quarter" idx="52"/>
          </p:nvPr>
        </p:nvSpPr>
        <p:spPr>
          <a:xfrm>
            <a:off x="484632" y="6217920"/>
            <a:ext cx="4114800" cy="365125"/>
          </a:xfrm>
        </p:spPr>
        <p:txBody>
          <a:bodyPr/>
          <a:lstStyle/>
          <a:p>
            <a:r>
              <a:rPr lang="en-NL" sz="1200" dirty="0"/>
              <a:t>Cyber Security Tutorial</a:t>
            </a:r>
            <a:endParaRPr lang="en-US" dirty="0"/>
          </a:p>
        </p:txBody>
      </p:sp>
      <p:sp>
        <p:nvSpPr>
          <p:cNvPr id="6" name="Freeform: Shape 5">
            <a:extLst>
              <a:ext uri="{FF2B5EF4-FFF2-40B4-BE49-F238E27FC236}">
                <a16:creationId xmlns:a16="http://schemas.microsoft.com/office/drawing/2014/main" id="{A32150E5-D0B6-717E-1365-8E9635678679}"/>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68D9B0C3-9E3B-0CE4-38E5-05F48E1733A3}"/>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cxnSp>
        <p:nvCxnSpPr>
          <p:cNvPr id="2" name="Straight Connector 1">
            <a:extLst>
              <a:ext uri="{FF2B5EF4-FFF2-40B4-BE49-F238E27FC236}">
                <a16:creationId xmlns:a16="http://schemas.microsoft.com/office/drawing/2014/main" id="{EDD1C2A1-F2AB-4447-561C-8E90901585DA}"/>
              </a:ext>
            </a:extLst>
          </p:cNvPr>
          <p:cNvCxnSpPr/>
          <p:nvPr/>
        </p:nvCxnSpPr>
        <p:spPr>
          <a:xfrm>
            <a:off x="237522" y="3197186"/>
            <a:ext cx="4347299" cy="0"/>
          </a:xfrm>
          <a:prstGeom prst="line">
            <a:avLst/>
          </a:prstGeom>
          <a:ln>
            <a:solidFill>
              <a:srgbClr val="FF4F5A"/>
            </a:solidFill>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4D2270B7-15A6-2F20-7530-95F1C29FE0D5}"/>
              </a:ext>
            </a:extLst>
          </p:cNvPr>
          <p:cNvSpPr txBox="1">
            <a:spLocks/>
          </p:cNvSpPr>
          <p:nvPr/>
        </p:nvSpPr>
        <p:spPr>
          <a:xfrm>
            <a:off x="6662737" y="2483193"/>
            <a:ext cx="5117162"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marL="857250" indent="-857250">
              <a:buFont typeface="Arial" panose="020B0604020202020204" pitchFamily="34" charset="0"/>
              <a:buChar char="•"/>
            </a:pPr>
            <a:r>
              <a:rPr lang="en-NL" sz="2400" b="0" dirty="0"/>
              <a:t>Coder Shiyar</a:t>
            </a:r>
          </a:p>
          <a:p>
            <a:pPr marL="857250" indent="-857250">
              <a:buFont typeface="Arial" panose="020B0604020202020204" pitchFamily="34" charset="0"/>
              <a:buChar char="•"/>
            </a:pPr>
            <a:r>
              <a:rPr lang="en-NL" sz="2400" b="0" dirty="0"/>
              <a:t>O</a:t>
            </a:r>
            <a:r>
              <a:rPr lang="en-GB" sz="2400" b="0" dirty="0"/>
              <a:t>ne of the top software engineers of the Netherlands.</a:t>
            </a:r>
            <a:endParaRPr lang="en-NL" sz="2400" b="0" dirty="0"/>
          </a:p>
          <a:p>
            <a:pPr marL="857250" indent="-857250">
              <a:buFont typeface="Arial" panose="020B0604020202020204" pitchFamily="34" charset="0"/>
              <a:buChar char="•"/>
            </a:pPr>
            <a:r>
              <a:rPr lang="en-NL" sz="2400" b="0" dirty="0"/>
              <a:t>Cyber Security Engineer</a:t>
            </a:r>
            <a:endParaRPr lang="en-US" sz="2400" b="0" dirty="0"/>
          </a:p>
        </p:txBody>
      </p:sp>
    </p:spTree>
    <p:extLst>
      <p:ext uri="{BB962C8B-B14F-4D97-AF65-F5344CB8AC3E}">
        <p14:creationId xmlns:p14="http://schemas.microsoft.com/office/powerpoint/2010/main" val="1741571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537DC-123B-B10F-D816-A91AD67E7CE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FE5B2BD-9E00-2D1D-454E-D4533AD40136}"/>
              </a:ext>
            </a:extLst>
          </p:cNvPr>
          <p:cNvSpPr>
            <a:spLocks noGrp="1"/>
          </p:cNvSpPr>
          <p:nvPr>
            <p:ph type="title"/>
          </p:nvPr>
        </p:nvSpPr>
        <p:spPr>
          <a:xfrm>
            <a:off x="1400340" y="1297568"/>
            <a:ext cx="5662933" cy="2057441"/>
          </a:xfrm>
        </p:spPr>
        <p:txBody>
          <a:bodyPr/>
          <a:lstStyle/>
          <a:p>
            <a:pPr algn="l">
              <a:lnSpc>
                <a:spcPct val="100000"/>
              </a:lnSpc>
            </a:pPr>
            <a:r>
              <a:rPr lang="nl-NL" sz="4000" dirty="0" err="1"/>
              <a:t>What</a:t>
            </a:r>
            <a:r>
              <a:rPr lang="nl-NL" sz="4000" dirty="0"/>
              <a:t> is cyber security?</a:t>
            </a:r>
            <a:endParaRPr lang="en-US" sz="4000" b="0" dirty="0"/>
          </a:p>
        </p:txBody>
      </p:sp>
      <p:pic>
        <p:nvPicPr>
          <p:cNvPr id="30" name="Picture placeholder 29">
            <a:extLst>
              <a:ext uri="{FF2B5EF4-FFF2-40B4-BE49-F238E27FC236}">
                <a16:creationId xmlns:a16="http://schemas.microsoft.com/office/drawing/2014/main" id="{3B185082-B4E7-8A91-2C32-08A5F19383CD}"/>
              </a:ext>
            </a:extLst>
          </p:cNvPr>
          <p:cNvPicPr>
            <a:picLocks noGrp="1" noChangeAspect="1"/>
          </p:cNvPicPr>
          <p:nvPr>
            <p:ph type="pic" sz="quarter" idx="47"/>
          </p:nvPr>
        </p:nvPicPr>
        <p:blipFill rotWithShape="1">
          <a:blip r:embed="rId3"/>
          <a:srcRect l="6522" r="6522"/>
          <a:stretch/>
        </p:blipFill>
        <p:spPr>
          <a:xfrm>
            <a:off x="7069623" y="895827"/>
            <a:ext cx="4405503" cy="5066346"/>
          </a:xfrm>
        </p:spPr>
      </p:pic>
      <p:pic>
        <p:nvPicPr>
          <p:cNvPr id="12" name="Shape 31">
            <a:extLst>
              <a:ext uri="{FF2B5EF4-FFF2-40B4-BE49-F238E27FC236}">
                <a16:creationId xmlns:a16="http://schemas.microsoft.com/office/drawing/2014/main" id="{541A7827-6371-AD91-C821-2F0B313796D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4" y="4165353"/>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305F0539-61F2-32C8-CE23-1C4330EE615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 name="Title 6">
            <a:extLst>
              <a:ext uri="{FF2B5EF4-FFF2-40B4-BE49-F238E27FC236}">
                <a16:creationId xmlns:a16="http://schemas.microsoft.com/office/drawing/2014/main" id="{DC9D69C6-EC47-C010-3112-6FCEDA31537A}"/>
              </a:ext>
            </a:extLst>
          </p:cNvPr>
          <p:cNvSpPr txBox="1">
            <a:spLocks/>
          </p:cNvSpPr>
          <p:nvPr/>
        </p:nvSpPr>
        <p:spPr>
          <a:xfrm>
            <a:off x="1191059" y="2296268"/>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r" rtl="1">
              <a:lnSpc>
                <a:spcPct val="100000"/>
              </a:lnSpc>
            </a:pPr>
            <a:r>
              <a:rPr lang="ar-SA" sz="3200" dirty="0"/>
              <a:t>ما هو الأمن السيبراني؟</a:t>
            </a:r>
            <a:endParaRPr lang="en-US" sz="4000" b="0" dirty="0"/>
          </a:p>
        </p:txBody>
      </p:sp>
      <p:sp>
        <p:nvSpPr>
          <p:cNvPr id="3" name="Title 6">
            <a:extLst>
              <a:ext uri="{FF2B5EF4-FFF2-40B4-BE49-F238E27FC236}">
                <a16:creationId xmlns:a16="http://schemas.microsoft.com/office/drawing/2014/main" id="{2362383E-11DA-E883-38C1-591C1C998109}"/>
              </a:ext>
            </a:extLst>
          </p:cNvPr>
          <p:cNvSpPr txBox="1">
            <a:spLocks/>
          </p:cNvSpPr>
          <p:nvPr/>
        </p:nvSpPr>
        <p:spPr>
          <a:xfrm>
            <a:off x="1484764" y="2673919"/>
            <a:ext cx="5257793" cy="2057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nSpc>
                <a:spcPct val="100000"/>
              </a:lnSpc>
            </a:pPr>
            <a:endParaRPr lang="en-US" b="0" dirty="0">
              <a:solidFill>
                <a:srgbClr val="FF4F5A"/>
              </a:solidFill>
            </a:endParaRPr>
          </a:p>
        </p:txBody>
      </p:sp>
      <p:cxnSp>
        <p:nvCxnSpPr>
          <p:cNvPr id="5" name="Straight Connector 4">
            <a:extLst>
              <a:ext uri="{FF2B5EF4-FFF2-40B4-BE49-F238E27FC236}">
                <a16:creationId xmlns:a16="http://schemas.microsoft.com/office/drawing/2014/main" id="{F1D7B772-D2A6-D7BD-00C2-C0A86C217B22}"/>
              </a:ext>
            </a:extLst>
          </p:cNvPr>
          <p:cNvCxnSpPr>
            <a:cxnSpLocks/>
          </p:cNvCxnSpPr>
          <p:nvPr/>
        </p:nvCxnSpPr>
        <p:spPr>
          <a:xfrm>
            <a:off x="1428350" y="2861284"/>
            <a:ext cx="4963119" cy="0"/>
          </a:xfrm>
          <a:prstGeom prst="line">
            <a:avLst/>
          </a:prstGeom>
          <a:ln>
            <a:solidFill>
              <a:srgbClr val="FF4F5A"/>
            </a:solidFill>
          </a:ln>
        </p:spPr>
        <p:style>
          <a:lnRef idx="1">
            <a:schemeClr val="accent1"/>
          </a:lnRef>
          <a:fillRef idx="0">
            <a:schemeClr val="accent1"/>
          </a:fillRef>
          <a:effectRef idx="0">
            <a:schemeClr val="accent1"/>
          </a:effectRef>
          <a:fontRef idx="minor">
            <a:schemeClr val="tx1"/>
          </a:fontRef>
        </p:style>
      </p:cxnSp>
      <p:sp>
        <p:nvSpPr>
          <p:cNvPr id="10" name="Footer Placeholder 17">
            <a:extLst>
              <a:ext uri="{FF2B5EF4-FFF2-40B4-BE49-F238E27FC236}">
                <a16:creationId xmlns:a16="http://schemas.microsoft.com/office/drawing/2014/main" id="{670BB27A-4873-A531-37EE-E7796D4FF1AC}"/>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NL" sz="1200" dirty="0">
                <a:solidFill>
                  <a:schemeClr val="bg1"/>
                </a:solidFill>
              </a:rPr>
              <a:t>Cyber Security Tutorial |</a:t>
            </a:r>
            <a:r>
              <a:rPr lang="en-NL" sz="1200" dirty="0">
                <a:solidFill>
                  <a:srgbClr val="FF4F5A"/>
                </a:solidFill>
              </a:rPr>
              <a:t> Coder Shiyar</a:t>
            </a:r>
            <a:endParaRPr lang="en-US" dirty="0">
              <a:solidFill>
                <a:srgbClr val="FF4F5A"/>
              </a:solidFill>
            </a:endParaRPr>
          </a:p>
        </p:txBody>
      </p:sp>
    </p:spTree>
    <p:extLst>
      <p:ext uri="{BB962C8B-B14F-4D97-AF65-F5344CB8AC3E}">
        <p14:creationId xmlns:p14="http://schemas.microsoft.com/office/powerpoint/2010/main" val="2619254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DC6E6-95E6-8623-B957-1540FD5FBD81}"/>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4656CEA3-C9D1-AEAD-7D4C-4D7CAEFFB54C}"/>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4700D205-6E9D-F535-B7C5-3B2CD8ADD14C}"/>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10" name="Title 4">
            <a:extLst>
              <a:ext uri="{FF2B5EF4-FFF2-40B4-BE49-F238E27FC236}">
                <a16:creationId xmlns:a16="http://schemas.microsoft.com/office/drawing/2014/main" id="{D6BB11BC-840E-EE1A-FF98-223689FA0705}"/>
              </a:ext>
            </a:extLst>
          </p:cNvPr>
          <p:cNvSpPr txBox="1">
            <a:spLocks/>
          </p:cNvSpPr>
          <p:nvPr/>
        </p:nvSpPr>
        <p:spPr>
          <a:xfrm>
            <a:off x="4554101" y="1499096"/>
            <a:ext cx="7443478"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rtl="1"/>
            <a:r>
              <a:rPr lang="ar-SA" sz="2400" b="0" dirty="0"/>
              <a:t>الأمن السيبراني هو التعاون بين الأشخاص والعمليات والتقنيات بهدف حماية المنظمات والأفراد والشبكات من الهجمات الكتروني.</a:t>
            </a:r>
          </a:p>
        </p:txBody>
      </p:sp>
      <p:pic>
        <p:nvPicPr>
          <p:cNvPr id="12" name="Picture 11">
            <a:extLst>
              <a:ext uri="{FF2B5EF4-FFF2-40B4-BE49-F238E27FC236}">
                <a16:creationId xmlns:a16="http://schemas.microsoft.com/office/drawing/2014/main" id="{A044B65F-4F3E-16F2-132A-A3DC2B993DA7}"/>
              </a:ext>
            </a:extLst>
          </p:cNvPr>
          <p:cNvPicPr>
            <a:picLocks noChangeAspect="1"/>
          </p:cNvPicPr>
          <p:nvPr/>
        </p:nvPicPr>
        <p:blipFill>
          <a:blip r:embed="rId3"/>
          <a:srcRect t="6434"/>
          <a:stretch/>
        </p:blipFill>
        <p:spPr>
          <a:xfrm>
            <a:off x="4554101" y="3730220"/>
            <a:ext cx="7398147" cy="2254226"/>
          </a:xfrm>
          <a:prstGeom prst="rect">
            <a:avLst/>
          </a:prstGeom>
        </p:spPr>
      </p:pic>
      <p:sp>
        <p:nvSpPr>
          <p:cNvPr id="17" name="Title 4">
            <a:extLst>
              <a:ext uri="{FF2B5EF4-FFF2-40B4-BE49-F238E27FC236}">
                <a16:creationId xmlns:a16="http://schemas.microsoft.com/office/drawing/2014/main" id="{A6B8E8CA-BF7E-2BE1-A074-0DC7044B4E77}"/>
              </a:ext>
            </a:extLst>
          </p:cNvPr>
          <p:cNvSpPr txBox="1">
            <a:spLocks/>
          </p:cNvSpPr>
          <p:nvPr/>
        </p:nvSpPr>
        <p:spPr>
          <a:xfrm>
            <a:off x="237522" y="58541"/>
            <a:ext cx="783435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nl-NL"/>
              <a:t>What is cyber security?</a:t>
            </a:r>
            <a:endParaRPr lang="en-US" dirty="0"/>
          </a:p>
        </p:txBody>
      </p:sp>
      <p:sp>
        <p:nvSpPr>
          <p:cNvPr id="19" name="Text Placeholder 19">
            <a:extLst>
              <a:ext uri="{FF2B5EF4-FFF2-40B4-BE49-F238E27FC236}">
                <a16:creationId xmlns:a16="http://schemas.microsoft.com/office/drawing/2014/main" id="{B6427214-DCE9-1AA9-3FD8-7CE1F799D4A1}"/>
              </a:ext>
            </a:extLst>
          </p:cNvPr>
          <p:cNvSpPr txBox="1">
            <a:spLocks/>
          </p:cNvSpPr>
          <p:nvPr/>
        </p:nvSpPr>
        <p:spPr>
          <a:xfrm>
            <a:off x="484632" y="1299062"/>
            <a:ext cx="4260180"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ar-SA" sz="3600"/>
              <a:t>ما هو الأمن السيبراني؟</a:t>
            </a:r>
            <a:endParaRPr lang="en-US" sz="4400"/>
          </a:p>
          <a:p>
            <a:endParaRPr lang="en-US" dirty="0"/>
          </a:p>
        </p:txBody>
      </p:sp>
      <p:cxnSp>
        <p:nvCxnSpPr>
          <p:cNvPr id="21" name="Straight Connector 20">
            <a:extLst>
              <a:ext uri="{FF2B5EF4-FFF2-40B4-BE49-F238E27FC236}">
                <a16:creationId xmlns:a16="http://schemas.microsoft.com/office/drawing/2014/main" id="{E9AFA263-96CF-3451-E8CE-40685DE01743}"/>
              </a:ext>
            </a:extLst>
          </p:cNvPr>
          <p:cNvCxnSpPr>
            <a:cxnSpLocks/>
          </p:cNvCxnSpPr>
          <p:nvPr/>
        </p:nvCxnSpPr>
        <p:spPr>
          <a:xfrm>
            <a:off x="266097" y="1158836"/>
            <a:ext cx="5420328" cy="0"/>
          </a:xfrm>
          <a:prstGeom prst="line">
            <a:avLst/>
          </a:prstGeom>
          <a:ln w="19050">
            <a:solidFill>
              <a:srgbClr val="FF4F5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87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973A7-D610-7B3F-D10D-B24265161E5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0527FD8-EBC7-99E3-8504-2FF0EC434236}"/>
              </a:ext>
            </a:extLst>
          </p:cNvPr>
          <p:cNvSpPr>
            <a:spLocks noGrp="1"/>
          </p:cNvSpPr>
          <p:nvPr>
            <p:ph type="title"/>
          </p:nvPr>
        </p:nvSpPr>
        <p:spPr>
          <a:xfrm>
            <a:off x="237522" y="58541"/>
            <a:ext cx="7834352" cy="1325563"/>
          </a:xfrm>
        </p:spPr>
        <p:txBody>
          <a:bodyPr/>
          <a:lstStyle/>
          <a:p>
            <a:r>
              <a:rPr lang="nl-NL" dirty="0" err="1"/>
              <a:t>What</a:t>
            </a:r>
            <a:r>
              <a:rPr lang="nl-NL" dirty="0"/>
              <a:t> is cyber security?</a:t>
            </a:r>
            <a:endParaRPr lang="en-US" dirty="0"/>
          </a:p>
        </p:txBody>
      </p:sp>
      <p:sp>
        <p:nvSpPr>
          <p:cNvPr id="20" name="Text Placeholder 19">
            <a:extLst>
              <a:ext uri="{FF2B5EF4-FFF2-40B4-BE49-F238E27FC236}">
                <a16:creationId xmlns:a16="http://schemas.microsoft.com/office/drawing/2014/main" id="{54A08C9F-3B90-9226-BC59-8BFAE1D89CAE}"/>
              </a:ext>
            </a:extLst>
          </p:cNvPr>
          <p:cNvSpPr>
            <a:spLocks noGrp="1"/>
          </p:cNvSpPr>
          <p:nvPr>
            <p:ph type="body" sz="quarter" idx="28"/>
          </p:nvPr>
        </p:nvSpPr>
        <p:spPr>
          <a:xfrm>
            <a:off x="484632" y="1299062"/>
            <a:ext cx="4260180" cy="1294530"/>
          </a:xfrm>
        </p:spPr>
        <p:txBody>
          <a:bodyPr/>
          <a:lstStyle/>
          <a:p>
            <a:pPr algn="r" rtl="1">
              <a:lnSpc>
                <a:spcPct val="100000"/>
              </a:lnSpc>
            </a:pPr>
            <a:r>
              <a:rPr lang="ar-SA" sz="3600" dirty="0"/>
              <a:t>ما هو الأمن السيبراني؟</a:t>
            </a:r>
            <a:endParaRPr lang="en-US" sz="4400" b="0" dirty="0"/>
          </a:p>
          <a:p>
            <a:endParaRPr lang="en-US" dirty="0"/>
          </a:p>
        </p:txBody>
      </p:sp>
      <p:sp>
        <p:nvSpPr>
          <p:cNvPr id="18" name="Footer Placeholder 17">
            <a:extLst>
              <a:ext uri="{FF2B5EF4-FFF2-40B4-BE49-F238E27FC236}">
                <a16:creationId xmlns:a16="http://schemas.microsoft.com/office/drawing/2014/main" id="{CA035289-17AE-7B3B-3636-69CEA02A5DF3}"/>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3BC0901E-9DA5-A1C3-3652-1A2E1C60093D}"/>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cxnSp>
        <p:nvCxnSpPr>
          <p:cNvPr id="2" name="Straight Connector 1">
            <a:extLst>
              <a:ext uri="{FF2B5EF4-FFF2-40B4-BE49-F238E27FC236}">
                <a16:creationId xmlns:a16="http://schemas.microsoft.com/office/drawing/2014/main" id="{B0694EEC-0021-D0E4-CC7B-239607F714E2}"/>
              </a:ext>
            </a:extLst>
          </p:cNvPr>
          <p:cNvCxnSpPr>
            <a:cxnSpLocks/>
          </p:cNvCxnSpPr>
          <p:nvPr/>
        </p:nvCxnSpPr>
        <p:spPr>
          <a:xfrm>
            <a:off x="266097" y="1158836"/>
            <a:ext cx="5420328" cy="0"/>
          </a:xfrm>
          <a:prstGeom prst="line">
            <a:avLst/>
          </a:prstGeom>
          <a:ln w="19050">
            <a:solidFill>
              <a:srgbClr val="FF4F5A"/>
            </a:solidFill>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B641F967-8A9F-7464-8FC1-CF2E00F58451}"/>
              </a:ext>
            </a:extLst>
          </p:cNvPr>
          <p:cNvSpPr txBox="1">
            <a:spLocks/>
          </p:cNvSpPr>
          <p:nvPr/>
        </p:nvSpPr>
        <p:spPr>
          <a:xfrm>
            <a:off x="5740287" y="1158836"/>
            <a:ext cx="5858478"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rtl="1"/>
            <a:r>
              <a:rPr lang="ar-SA" sz="2400" b="0" dirty="0"/>
              <a:t>سنتعلم كيفية كشف نقاط الضعف أو الثغرات في الأنظمة وكيف نمنع الآخرين من استغلالها.</a:t>
            </a:r>
          </a:p>
        </p:txBody>
      </p:sp>
      <p:pic>
        <p:nvPicPr>
          <p:cNvPr id="4" name="Picture 3" descr="A person running with a sword and a person running with a shield&#10;&#10;Description automatically generated">
            <a:extLst>
              <a:ext uri="{FF2B5EF4-FFF2-40B4-BE49-F238E27FC236}">
                <a16:creationId xmlns:a16="http://schemas.microsoft.com/office/drawing/2014/main" id="{D8603870-40C4-3C9F-5224-EF3B865899C4}"/>
              </a:ext>
            </a:extLst>
          </p:cNvPr>
          <p:cNvPicPr>
            <a:picLocks noChangeAspect="1"/>
          </p:cNvPicPr>
          <p:nvPr/>
        </p:nvPicPr>
        <p:blipFill>
          <a:blip r:embed="rId3"/>
          <a:srcRect t="8922" b="11052"/>
          <a:stretch/>
        </p:blipFill>
        <p:spPr>
          <a:xfrm>
            <a:off x="5556627" y="3302705"/>
            <a:ext cx="6225798" cy="3278085"/>
          </a:xfrm>
          <a:prstGeom prst="rect">
            <a:avLst/>
          </a:prstGeom>
        </p:spPr>
      </p:pic>
    </p:spTree>
    <p:extLst>
      <p:ext uri="{BB962C8B-B14F-4D97-AF65-F5344CB8AC3E}">
        <p14:creationId xmlns:p14="http://schemas.microsoft.com/office/powerpoint/2010/main" val="1348421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A832B-5C5A-FA07-852D-7942657C03A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D73060-BE4F-446D-4ECE-8BD9EFF6AF1B}"/>
              </a:ext>
            </a:extLst>
          </p:cNvPr>
          <p:cNvSpPr>
            <a:spLocks noGrp="1"/>
          </p:cNvSpPr>
          <p:nvPr>
            <p:ph type="title"/>
          </p:nvPr>
        </p:nvSpPr>
        <p:spPr>
          <a:xfrm>
            <a:off x="237522" y="363341"/>
            <a:ext cx="7834352" cy="1325563"/>
          </a:xfrm>
        </p:spPr>
        <p:txBody>
          <a:bodyPr/>
          <a:lstStyle/>
          <a:p>
            <a:r>
              <a:rPr lang="nl-NL" dirty="0" err="1"/>
              <a:t>What</a:t>
            </a:r>
            <a:r>
              <a:rPr lang="nl-NL" dirty="0"/>
              <a:t> is cyber security?</a:t>
            </a:r>
            <a:endParaRPr lang="en-US" dirty="0"/>
          </a:p>
        </p:txBody>
      </p:sp>
      <p:sp>
        <p:nvSpPr>
          <p:cNvPr id="20" name="Text Placeholder 19">
            <a:extLst>
              <a:ext uri="{FF2B5EF4-FFF2-40B4-BE49-F238E27FC236}">
                <a16:creationId xmlns:a16="http://schemas.microsoft.com/office/drawing/2014/main" id="{DE5FAC95-6EBD-D493-415C-FE41636F0098}"/>
              </a:ext>
            </a:extLst>
          </p:cNvPr>
          <p:cNvSpPr>
            <a:spLocks noGrp="1"/>
          </p:cNvSpPr>
          <p:nvPr>
            <p:ph type="body" sz="quarter" idx="28"/>
          </p:nvPr>
        </p:nvSpPr>
        <p:spPr>
          <a:xfrm>
            <a:off x="484632" y="1603862"/>
            <a:ext cx="4260180" cy="1294530"/>
          </a:xfrm>
        </p:spPr>
        <p:txBody>
          <a:bodyPr/>
          <a:lstStyle/>
          <a:p>
            <a:pPr algn="r" rtl="1">
              <a:lnSpc>
                <a:spcPct val="100000"/>
              </a:lnSpc>
            </a:pPr>
            <a:r>
              <a:rPr lang="ar-SA" sz="3600" dirty="0"/>
              <a:t>ما هو الأمن السيبراني؟</a:t>
            </a:r>
            <a:endParaRPr lang="en-US" sz="4400" b="0" dirty="0"/>
          </a:p>
          <a:p>
            <a:endParaRPr lang="en-US" dirty="0"/>
          </a:p>
        </p:txBody>
      </p:sp>
      <p:sp>
        <p:nvSpPr>
          <p:cNvPr id="18" name="Footer Placeholder 17">
            <a:extLst>
              <a:ext uri="{FF2B5EF4-FFF2-40B4-BE49-F238E27FC236}">
                <a16:creationId xmlns:a16="http://schemas.microsoft.com/office/drawing/2014/main" id="{024512E7-627F-C900-8D31-F8C3D0F7DE31}"/>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9EC2A8D3-66BE-9CFF-CA27-D50121653AC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cxnSp>
        <p:nvCxnSpPr>
          <p:cNvPr id="2" name="Straight Connector 1">
            <a:extLst>
              <a:ext uri="{FF2B5EF4-FFF2-40B4-BE49-F238E27FC236}">
                <a16:creationId xmlns:a16="http://schemas.microsoft.com/office/drawing/2014/main" id="{06B03738-6D2E-A140-024D-916A8DA2220D}"/>
              </a:ext>
            </a:extLst>
          </p:cNvPr>
          <p:cNvCxnSpPr>
            <a:cxnSpLocks/>
          </p:cNvCxnSpPr>
          <p:nvPr/>
        </p:nvCxnSpPr>
        <p:spPr>
          <a:xfrm>
            <a:off x="266097" y="1463636"/>
            <a:ext cx="5420328" cy="0"/>
          </a:xfrm>
          <a:prstGeom prst="line">
            <a:avLst/>
          </a:prstGeom>
          <a:ln w="19050">
            <a:solidFill>
              <a:srgbClr val="FF4F5A"/>
            </a:solidFill>
          </a:ln>
        </p:spPr>
        <p:style>
          <a:lnRef idx="1">
            <a:schemeClr val="accent1"/>
          </a:lnRef>
          <a:fillRef idx="0">
            <a:schemeClr val="accent1"/>
          </a:fillRef>
          <a:effectRef idx="0">
            <a:schemeClr val="accent1"/>
          </a:effectRef>
          <a:fontRef idx="minor">
            <a:schemeClr val="tx1"/>
          </a:fontRef>
        </p:style>
      </p:cxnSp>
      <p:sp>
        <p:nvSpPr>
          <p:cNvPr id="10" name="Title 4">
            <a:extLst>
              <a:ext uri="{FF2B5EF4-FFF2-40B4-BE49-F238E27FC236}">
                <a16:creationId xmlns:a16="http://schemas.microsoft.com/office/drawing/2014/main" id="{34804F64-B80B-8643-2CB5-FE836F201942}"/>
              </a:ext>
            </a:extLst>
          </p:cNvPr>
          <p:cNvSpPr txBox="1">
            <a:spLocks/>
          </p:cNvSpPr>
          <p:nvPr/>
        </p:nvSpPr>
        <p:spPr>
          <a:xfrm>
            <a:off x="-403230" y="2374585"/>
            <a:ext cx="12179309"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r" rtl="1"/>
            <a:r>
              <a:rPr lang="ar-SA" sz="2400" b="0" dirty="0"/>
              <a:t>يشمل تقنيات مثل جدران الحماية، التشفير، واختبار الاختراق، والتي تعمل معًا لتأمين الأنظمة ضد أي تهديدات محتملة.</a:t>
            </a:r>
            <a:endParaRPr lang="en-US" sz="2400" b="0" dirty="0"/>
          </a:p>
        </p:txBody>
      </p:sp>
      <p:pic>
        <p:nvPicPr>
          <p:cNvPr id="7" name="Picture 6">
            <a:extLst>
              <a:ext uri="{FF2B5EF4-FFF2-40B4-BE49-F238E27FC236}">
                <a16:creationId xmlns:a16="http://schemas.microsoft.com/office/drawing/2014/main" id="{96E65CF9-5743-A440-F0C1-6326D4FB0BE2}"/>
              </a:ext>
            </a:extLst>
          </p:cNvPr>
          <p:cNvPicPr>
            <a:picLocks noChangeAspect="1"/>
          </p:cNvPicPr>
          <p:nvPr/>
        </p:nvPicPr>
        <p:blipFill>
          <a:blip r:embed="rId3"/>
          <a:srcRect t="53520"/>
          <a:stretch/>
        </p:blipFill>
        <p:spPr>
          <a:xfrm>
            <a:off x="12691" y="4388562"/>
            <a:ext cx="12179309" cy="1736013"/>
          </a:xfrm>
          <a:prstGeom prst="rect">
            <a:avLst/>
          </a:prstGeom>
        </p:spPr>
      </p:pic>
    </p:spTree>
    <p:extLst>
      <p:ext uri="{BB962C8B-B14F-4D97-AF65-F5344CB8AC3E}">
        <p14:creationId xmlns:p14="http://schemas.microsoft.com/office/powerpoint/2010/main" val="20046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43E87-AC04-6B18-FD13-479A144879E6}"/>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C157AA56-52DD-DE06-43E5-633C9600A9A9}"/>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0DB2FE32-DE70-F640-BA03-F97B0424E7F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10" name="Title 4">
            <a:extLst>
              <a:ext uri="{FF2B5EF4-FFF2-40B4-BE49-F238E27FC236}">
                <a16:creationId xmlns:a16="http://schemas.microsoft.com/office/drawing/2014/main" id="{DDC44263-A2FB-4CDE-C063-7CAE80FE5B55}"/>
              </a:ext>
            </a:extLst>
          </p:cNvPr>
          <p:cNvSpPr txBox="1">
            <a:spLocks/>
          </p:cNvSpPr>
          <p:nvPr/>
        </p:nvSpPr>
        <p:spPr>
          <a:xfrm>
            <a:off x="5156200" y="2826561"/>
            <a:ext cx="6705912"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rtl="1"/>
            <a:r>
              <a:rPr lang="ar-SA" sz="2400" dirty="0"/>
              <a:t>تعلم الأمن السيبراني مهم لأننا نعيش في عالم يعتمد على الإنترنت بشكل كبير. كل يوم، نحن نشارك معلوماتنا على الإنترنت، سواء عند التسوق، أو التحدث مع الأصدقاء، أو العمل. </a:t>
            </a:r>
          </a:p>
        </p:txBody>
      </p:sp>
      <p:sp>
        <p:nvSpPr>
          <p:cNvPr id="17" name="Title 4">
            <a:extLst>
              <a:ext uri="{FF2B5EF4-FFF2-40B4-BE49-F238E27FC236}">
                <a16:creationId xmlns:a16="http://schemas.microsoft.com/office/drawing/2014/main" id="{7803E920-FB3F-AC8B-422C-CA3BFBD58244}"/>
              </a:ext>
            </a:extLst>
          </p:cNvPr>
          <p:cNvSpPr txBox="1">
            <a:spLocks/>
          </p:cNvSpPr>
          <p:nvPr/>
        </p:nvSpPr>
        <p:spPr>
          <a:xfrm>
            <a:off x="237521" y="58541"/>
            <a:ext cx="975314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Why Should You Learn Cybersecurity?</a:t>
            </a:r>
          </a:p>
        </p:txBody>
      </p:sp>
      <p:sp>
        <p:nvSpPr>
          <p:cNvPr id="19" name="Text Placeholder 19">
            <a:extLst>
              <a:ext uri="{FF2B5EF4-FFF2-40B4-BE49-F238E27FC236}">
                <a16:creationId xmlns:a16="http://schemas.microsoft.com/office/drawing/2014/main" id="{B16C2296-813B-29C8-D036-269E2999889A}"/>
              </a:ext>
            </a:extLst>
          </p:cNvPr>
          <p:cNvSpPr txBox="1">
            <a:spLocks/>
          </p:cNvSpPr>
          <p:nvPr/>
        </p:nvSpPr>
        <p:spPr>
          <a:xfrm>
            <a:off x="2201334" y="1345434"/>
            <a:ext cx="6898301"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ar-SA" sz="4000" dirty="0"/>
              <a:t>لماذا يجب عليك تعلم الأمن السيبراني؟</a:t>
            </a:r>
            <a:endParaRPr lang="en-US" dirty="0"/>
          </a:p>
        </p:txBody>
      </p:sp>
      <p:cxnSp>
        <p:nvCxnSpPr>
          <p:cNvPr id="21" name="Straight Connector 20">
            <a:extLst>
              <a:ext uri="{FF2B5EF4-FFF2-40B4-BE49-F238E27FC236}">
                <a16:creationId xmlns:a16="http://schemas.microsoft.com/office/drawing/2014/main" id="{C5B05963-92D5-1A90-117A-0F6EE453276E}"/>
              </a:ext>
            </a:extLst>
          </p:cNvPr>
          <p:cNvCxnSpPr>
            <a:cxnSpLocks/>
          </p:cNvCxnSpPr>
          <p:nvPr/>
        </p:nvCxnSpPr>
        <p:spPr>
          <a:xfrm>
            <a:off x="266096" y="1158836"/>
            <a:ext cx="8750904" cy="0"/>
          </a:xfrm>
          <a:prstGeom prst="line">
            <a:avLst/>
          </a:prstGeom>
          <a:ln w="38100">
            <a:solidFill>
              <a:srgbClr val="FF4F5A"/>
            </a:solidFill>
          </a:ln>
        </p:spPr>
        <p:style>
          <a:lnRef idx="1">
            <a:schemeClr val="accent1"/>
          </a:lnRef>
          <a:fillRef idx="0">
            <a:schemeClr val="accent1"/>
          </a:fillRef>
          <a:effectRef idx="0">
            <a:schemeClr val="accent1"/>
          </a:effectRef>
          <a:fontRef idx="minor">
            <a:schemeClr val="tx1"/>
          </a:fontRef>
        </p:style>
      </p:cxnSp>
      <p:pic>
        <p:nvPicPr>
          <p:cNvPr id="1026" name="Picture 2" descr="Flat safer internet day background">
            <a:extLst>
              <a:ext uri="{FF2B5EF4-FFF2-40B4-BE49-F238E27FC236}">
                <a16:creationId xmlns:a16="http://schemas.microsoft.com/office/drawing/2014/main" id="{87EAC266-DB6D-02E3-9D60-2342D9FCD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32" y="2941638"/>
            <a:ext cx="3972714" cy="264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74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31FF3-924F-8384-EF8C-3C3257FEF23F}"/>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1812528F-3CDC-C515-80B8-EF5A02FA54A2}"/>
              </a:ext>
            </a:extLst>
          </p:cNvPr>
          <p:cNvSpPr>
            <a:spLocks noGrp="1"/>
          </p:cNvSpPr>
          <p:nvPr>
            <p:ph type="ftr" sz="quarter" idx="52"/>
          </p:nvPr>
        </p:nvSpPr>
        <p:spPr>
          <a:xfrm>
            <a:off x="484632" y="6217920"/>
            <a:ext cx="4114800" cy="365125"/>
          </a:xfrm>
        </p:spPr>
        <p:txBody>
          <a:bodyPr/>
          <a:lstStyle/>
          <a:p>
            <a:r>
              <a:rPr lang="en-NL" sz="1200" dirty="0"/>
              <a:t>Cyber Security Tutorial | </a:t>
            </a:r>
            <a:r>
              <a:rPr lang="en-NL" sz="1200" dirty="0">
                <a:solidFill>
                  <a:srgbClr val="FF4F5A"/>
                </a:solidFill>
              </a:rPr>
              <a:t>Coder Shiyar</a:t>
            </a:r>
            <a:endParaRPr lang="en-US" dirty="0">
              <a:solidFill>
                <a:srgbClr val="FF4F5A"/>
              </a:solidFill>
            </a:endParaRPr>
          </a:p>
        </p:txBody>
      </p:sp>
      <p:sp>
        <p:nvSpPr>
          <p:cNvPr id="9" name="Slide Number Placeholder 13">
            <a:extLst>
              <a:ext uri="{FF2B5EF4-FFF2-40B4-BE49-F238E27FC236}">
                <a16:creationId xmlns:a16="http://schemas.microsoft.com/office/drawing/2014/main" id="{B9FED5D2-F5BA-A01B-987A-02CFDD90C317}"/>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u="none" strike="noStrike" kern="1200" cap="none" spc="0" normalizeH="0" baseline="0" dirty="0">
              <a:ln>
                <a:noFill/>
              </a:ln>
              <a:solidFill>
                <a:schemeClr val="bg1"/>
              </a:solidFill>
              <a:effectLst/>
              <a:uLnTx/>
              <a:uFillTx/>
            </a:endParaRPr>
          </a:p>
        </p:txBody>
      </p:sp>
      <p:sp>
        <p:nvSpPr>
          <p:cNvPr id="10" name="Title 4">
            <a:extLst>
              <a:ext uri="{FF2B5EF4-FFF2-40B4-BE49-F238E27FC236}">
                <a16:creationId xmlns:a16="http://schemas.microsoft.com/office/drawing/2014/main" id="{24AC493D-30FB-2A1E-4DBC-E0891F01EE0B}"/>
              </a:ext>
            </a:extLst>
          </p:cNvPr>
          <p:cNvSpPr txBox="1">
            <a:spLocks/>
          </p:cNvSpPr>
          <p:nvPr/>
        </p:nvSpPr>
        <p:spPr>
          <a:xfrm>
            <a:off x="4599432" y="2445730"/>
            <a:ext cx="7443478" cy="33582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ctr" rtl="1"/>
            <a:r>
              <a:rPr lang="ar-SA" sz="1800" dirty="0"/>
              <a:t>إذا لم نتعلم كيف نحمي هذه المعلومات، يمكن للمتسللين استغلالها أو سرقتها</a:t>
            </a:r>
          </a:p>
        </p:txBody>
      </p:sp>
      <p:sp>
        <p:nvSpPr>
          <p:cNvPr id="17" name="Title 4">
            <a:extLst>
              <a:ext uri="{FF2B5EF4-FFF2-40B4-BE49-F238E27FC236}">
                <a16:creationId xmlns:a16="http://schemas.microsoft.com/office/drawing/2014/main" id="{FB5F0C58-7245-A947-C3C5-5893570F6AAB}"/>
              </a:ext>
            </a:extLst>
          </p:cNvPr>
          <p:cNvSpPr txBox="1">
            <a:spLocks/>
          </p:cNvSpPr>
          <p:nvPr/>
        </p:nvSpPr>
        <p:spPr>
          <a:xfrm>
            <a:off x="237521" y="58541"/>
            <a:ext cx="975314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Why Should You Learn Cybersecurity?</a:t>
            </a:r>
          </a:p>
        </p:txBody>
      </p:sp>
      <p:sp>
        <p:nvSpPr>
          <p:cNvPr id="19" name="Text Placeholder 19">
            <a:extLst>
              <a:ext uri="{FF2B5EF4-FFF2-40B4-BE49-F238E27FC236}">
                <a16:creationId xmlns:a16="http://schemas.microsoft.com/office/drawing/2014/main" id="{A7E5DD44-0B24-7A41-2168-9C4214D08288}"/>
              </a:ext>
            </a:extLst>
          </p:cNvPr>
          <p:cNvSpPr txBox="1">
            <a:spLocks/>
          </p:cNvSpPr>
          <p:nvPr/>
        </p:nvSpPr>
        <p:spPr>
          <a:xfrm>
            <a:off x="2201334" y="1345434"/>
            <a:ext cx="6898301"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ar-SA" sz="4000" dirty="0"/>
              <a:t>لماذا يجب عليك تعلم الأمن السيبراني؟</a:t>
            </a:r>
            <a:endParaRPr lang="en-US" dirty="0"/>
          </a:p>
        </p:txBody>
      </p:sp>
      <p:cxnSp>
        <p:nvCxnSpPr>
          <p:cNvPr id="21" name="Straight Connector 20">
            <a:extLst>
              <a:ext uri="{FF2B5EF4-FFF2-40B4-BE49-F238E27FC236}">
                <a16:creationId xmlns:a16="http://schemas.microsoft.com/office/drawing/2014/main" id="{174FC631-6F1D-81C9-1AC0-1357E17C1A15}"/>
              </a:ext>
            </a:extLst>
          </p:cNvPr>
          <p:cNvCxnSpPr>
            <a:cxnSpLocks/>
          </p:cNvCxnSpPr>
          <p:nvPr/>
        </p:nvCxnSpPr>
        <p:spPr>
          <a:xfrm>
            <a:off x="266096" y="1158836"/>
            <a:ext cx="8750904" cy="0"/>
          </a:xfrm>
          <a:prstGeom prst="line">
            <a:avLst/>
          </a:prstGeom>
          <a:ln w="38100">
            <a:solidFill>
              <a:srgbClr val="FF4F5A"/>
            </a:solidFill>
          </a:ln>
        </p:spPr>
        <p:style>
          <a:lnRef idx="1">
            <a:schemeClr val="accent1"/>
          </a:lnRef>
          <a:fillRef idx="0">
            <a:schemeClr val="accent1"/>
          </a:fillRef>
          <a:effectRef idx="0">
            <a:schemeClr val="accent1"/>
          </a:effectRef>
          <a:fontRef idx="minor">
            <a:schemeClr val="tx1"/>
          </a:fontRef>
        </p:style>
      </p:cxnSp>
      <p:pic>
        <p:nvPicPr>
          <p:cNvPr id="2052" name="Picture 4" descr="Hacker activity concept with man and devices">
            <a:extLst>
              <a:ext uri="{FF2B5EF4-FFF2-40B4-BE49-F238E27FC236}">
                <a16:creationId xmlns:a16="http://schemas.microsoft.com/office/drawing/2014/main" id="{8C7DF4BB-BAA9-D8D1-197F-629A90652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32" y="3120039"/>
            <a:ext cx="3591660" cy="239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49965"/>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ea718a5-1703-496a-9091-8240321abdd7" xsi:nil="true"/>
    <_activity xmlns="3ea718a5-1703-496a-9091-8240321abdd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1CB832A1D7BF4EBD9BEFDEA974A6E3" ma:contentTypeVersion="18" ma:contentTypeDescription="Een nieuw document maken." ma:contentTypeScope="" ma:versionID="15c1afa50ba1183b9e0220b352be1dfb">
  <xsd:schema xmlns:xsd="http://www.w3.org/2001/XMLSchema" xmlns:xs="http://www.w3.org/2001/XMLSchema" xmlns:p="http://schemas.microsoft.com/office/2006/metadata/properties" xmlns:ns3="3ea718a5-1703-496a-9091-8240321abdd7" xmlns:ns4="717a0b28-0a3b-4910-91f6-5549f15b0a4f" targetNamespace="http://schemas.microsoft.com/office/2006/metadata/properties" ma:root="true" ma:fieldsID="b6778a6e9f575fbf75e7aee41c7f13e0" ns3:_="" ns4:_="">
    <xsd:import namespace="3ea718a5-1703-496a-9091-8240321abdd7"/>
    <xsd:import namespace="717a0b28-0a3b-4910-91f6-5549f15b0a4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ystemTag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a718a5-1703-496a-9091-8240321ab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7a0b28-0a3b-4910-91f6-5549f15b0a4f"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element name="SharingHintHash" ma:index="14"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2.xml><?xml version="1.0" encoding="utf-8"?>
<ds:datastoreItem xmlns:ds="http://schemas.openxmlformats.org/officeDocument/2006/customXml" ds:itemID="{F4D5854E-F453-4846-A87D-6EF3DCF73E3E}">
  <ds:schemaRefs>
    <ds:schemaRef ds:uri="http://purl.org/dc/elements/1.1/"/>
    <ds:schemaRef ds:uri="http://schemas.microsoft.com/office/2006/documentManagement/types"/>
    <ds:schemaRef ds:uri="http://www.w3.org/XML/1998/namespace"/>
    <ds:schemaRef ds:uri="http://purl.org/dc/dcmitype/"/>
    <ds:schemaRef ds:uri="http://purl.org/dc/terms/"/>
    <ds:schemaRef ds:uri="http://schemas.microsoft.com/office/2006/metadata/properties"/>
    <ds:schemaRef ds:uri="http://schemas.microsoft.com/office/infopath/2007/PartnerControls"/>
    <ds:schemaRef ds:uri="http://schemas.openxmlformats.org/package/2006/metadata/core-properties"/>
    <ds:schemaRef ds:uri="717a0b28-0a3b-4910-91f6-5549f15b0a4f"/>
    <ds:schemaRef ds:uri="3ea718a5-1703-496a-9091-8240321abdd7"/>
  </ds:schemaRefs>
</ds:datastoreItem>
</file>

<file path=customXml/itemProps3.xml><?xml version="1.0" encoding="utf-8"?>
<ds:datastoreItem xmlns:ds="http://schemas.openxmlformats.org/officeDocument/2006/customXml" ds:itemID="{5EE4158F-5406-4628-9355-D7420DE036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a718a5-1703-496a-9091-8240321abdd7"/>
    <ds:schemaRef ds:uri="717a0b28-0a3b-4910-91f6-5549f15b0a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948</TotalTime>
  <Words>494</Words>
  <Application>Microsoft Office PowerPoint</Application>
  <PresentationFormat>Breedbeeld</PresentationFormat>
  <Paragraphs>77</Paragraphs>
  <Slides>16</Slides>
  <Notes>16</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16</vt:i4>
      </vt:variant>
    </vt:vector>
  </HeadingPairs>
  <TitlesOfParts>
    <vt:vector size="23" baseType="lpstr">
      <vt:lpstr>等线</vt:lpstr>
      <vt:lpstr>Abadi</vt:lpstr>
      <vt:lpstr>Arial</vt:lpstr>
      <vt:lpstr>Calibri</vt:lpstr>
      <vt:lpstr>Posterama Text Black</vt:lpstr>
      <vt:lpstr>Posterama Text SemiBold</vt:lpstr>
      <vt:lpstr>Custom</vt:lpstr>
      <vt:lpstr>Cyber Security</vt:lpstr>
      <vt:lpstr>Who I am?</vt:lpstr>
      <vt:lpstr>Who I am?</vt:lpstr>
      <vt:lpstr>What is cyber security?</vt:lpstr>
      <vt:lpstr>PowerPoint-presentatie</vt:lpstr>
      <vt:lpstr>What is cyber security?</vt:lpstr>
      <vt:lpstr>What is cyber security?</vt:lpstr>
      <vt:lpstr>PowerPoint-presentatie</vt:lpstr>
      <vt:lpstr>PowerPoint-presentatie</vt:lpstr>
      <vt:lpstr>PowerPoint-presentatie</vt:lpstr>
      <vt:lpstr>PowerPoint-presentatie</vt:lpstr>
      <vt:lpstr>PowerPoint-presentatie</vt:lpstr>
      <vt:lpstr>PowerPoint-presentatie</vt:lpstr>
      <vt:lpstr>What is cyber security?</vt:lpstr>
      <vt:lpstr>Cyber ​​Security Salaries</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Shiyar Jamo (21019320)</dc:creator>
  <cp:lastModifiedBy>Shiyar Jamo (21019320)</cp:lastModifiedBy>
  <cp:revision>2</cp:revision>
  <dcterms:created xsi:type="dcterms:W3CDTF">2024-10-31T06:23:45Z</dcterms:created>
  <dcterms:modified xsi:type="dcterms:W3CDTF">2024-11-02T09:33:16Z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0x0101007D1CB832A1D7BF4EBD9BEFDEA974A6E3</vt:lpwstr>
  </property>
</Properties>
</file>